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7" r:id="rId6"/>
    <p:sldId id="261" r:id="rId7"/>
    <p:sldId id="262" r:id="rId8"/>
    <p:sldId id="263" r:id="rId9"/>
    <p:sldId id="271" r:id="rId10"/>
    <p:sldId id="264" r:id="rId11"/>
    <p:sldId id="276" r:id="rId12"/>
    <p:sldId id="273" r:id="rId13"/>
    <p:sldId id="27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4A151-BC17-4BC4-BAE0-A2DAE63548B8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518AC-DF65-43A1-A78F-EE3D189869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overall survival for the 26 patients with H1 or H2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metastases without peritoneal dissemination. A comparison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actuarial survival rates (Kaplan–Meier) for liver surgery including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hepatic resection and/or microwave coagulation therapy (MCT; n=15)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vs. non-liver surgery at the operation (n=11): p=0.001 (log-rank test)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9D97B-4AF3-40AF-90BF-397F894262F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CB3C-FBDC-41EF-AF30-45A77D8AF599}" type="datetimeFigureOut">
              <a:rPr lang="cs-CZ" smtClean="0"/>
              <a:pPr/>
              <a:t>22.11.2016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1779-72DB-4FF8-BA42-EAC8E299E4D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cs-CZ" dirty="0" smtClean="0"/>
              <a:t>Mám být chirurgem???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Robert </a:t>
            </a:r>
            <a:r>
              <a:rPr lang="cs-CZ" sz="2000" dirty="0" err="1" smtClean="0"/>
              <a:t>Gürlich</a:t>
            </a:r>
            <a:endParaRPr lang="cs-CZ" sz="2000" dirty="0" smtClean="0"/>
          </a:p>
          <a:p>
            <a:r>
              <a:rPr lang="cs-CZ" sz="2000" dirty="0" smtClean="0"/>
              <a:t>Chirurgická klinika 3. LF UK a FNKV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Onkochirurgie</a:t>
            </a:r>
            <a:r>
              <a:rPr lang="cs-CZ" dirty="0" smtClean="0"/>
              <a:t>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035496"/>
          </a:xfrm>
        </p:spPr>
        <p:txBody>
          <a:bodyPr/>
          <a:lstStyle/>
          <a:p>
            <a:pPr>
              <a:buNone/>
            </a:pPr>
            <a:r>
              <a:rPr lang="cs-CZ" sz="2000" dirty="0" smtClean="0"/>
              <a:t>Celkový počet diagnostikovaných nemocných: 70 000 (2006 – 2010)</a:t>
            </a:r>
          </a:p>
          <a:p>
            <a:pPr>
              <a:buNone/>
            </a:pPr>
            <a:endParaRPr lang="cs-CZ" sz="2000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2996952"/>
          <a:ext cx="3960441" cy="201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</a:tblGrid>
              <a:tr h="28519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49 000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70,8%</a:t>
                      </a:r>
                      <a:endParaRPr lang="cs-CZ" sz="1400" dirty="0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chirurgie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37 316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75,3 %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urologie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7  319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14,8 %</a:t>
                      </a:r>
                      <a:endParaRPr lang="cs-CZ" sz="1400" dirty="0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gynekologie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3 193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6,4 %</a:t>
                      </a:r>
                      <a:endParaRPr lang="cs-CZ" sz="1400" dirty="0"/>
                    </a:p>
                  </a:txBody>
                  <a:tcPr/>
                </a:tc>
              </a:tr>
              <a:tr h="28519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Hlava a krk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1 211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2,4 %</a:t>
                      </a:r>
                      <a:endParaRPr lang="cs-CZ" sz="1400" dirty="0"/>
                    </a:p>
                  </a:txBody>
                  <a:tcPr/>
                </a:tc>
              </a:tr>
              <a:tr h="492251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neurochirurgie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    523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1,1 %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84168" y="5949280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/>
              <a:t>Duda, </a:t>
            </a:r>
            <a:r>
              <a:rPr lang="cs-CZ" sz="900" dirty="0" err="1" smtClean="0"/>
              <a:t>Rozhl.Chir</a:t>
            </a:r>
            <a:r>
              <a:rPr lang="cs-CZ" sz="900" dirty="0" smtClean="0"/>
              <a:t>, 2014,93, 241-246</a:t>
            </a:r>
            <a:endParaRPr lang="cs-CZ" sz="9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44008" y="2996952"/>
          <a:ext cx="381642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255535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kožní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20 292</a:t>
                      </a:r>
                      <a:endParaRPr lang="cs-CZ" sz="1400" dirty="0"/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kolorektum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6 508</a:t>
                      </a:r>
                      <a:endParaRPr lang="cs-CZ" sz="1400" dirty="0"/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5 241</a:t>
                      </a:r>
                      <a:endParaRPr lang="cs-CZ" sz="1400" dirty="0"/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Jícen+žaludek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1 024</a:t>
                      </a:r>
                      <a:endParaRPr lang="cs-CZ" sz="1400" dirty="0"/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HPB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971</a:t>
                      </a:r>
                      <a:endParaRPr lang="cs-CZ" sz="1400" dirty="0"/>
                    </a:p>
                  </a:txBody>
                  <a:tcPr/>
                </a:tc>
              </a:tr>
              <a:tr h="28392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plíce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926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Kritika systému výuky</a:t>
            </a:r>
          </a:p>
          <a:p>
            <a:pPr>
              <a:buNone/>
            </a:pPr>
            <a:r>
              <a:rPr lang="cs-CZ" sz="2400" dirty="0" err="1" smtClean="0"/>
              <a:t>Pregraduální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Dříve atestace 1. a 2. typu</a:t>
            </a:r>
          </a:p>
          <a:p>
            <a:r>
              <a:rPr lang="cs-CZ" sz="2400" dirty="0" smtClean="0"/>
              <a:t>Nyní „jednostupňová“</a:t>
            </a:r>
          </a:p>
          <a:p>
            <a:pPr>
              <a:buNone/>
            </a:pPr>
            <a:r>
              <a:rPr lang="cs-CZ" sz="2400" dirty="0" smtClean="0"/>
              <a:t>			nevyhovující – 	systému výuky</a:t>
            </a:r>
          </a:p>
          <a:p>
            <a:pPr>
              <a:buNone/>
            </a:pPr>
            <a:r>
              <a:rPr lang="cs-CZ" sz="2400" dirty="0" smtClean="0"/>
              <a:t>						školence</a:t>
            </a:r>
          </a:p>
          <a:p>
            <a:pPr>
              <a:buNone/>
            </a:pPr>
            <a:r>
              <a:rPr lang="cs-CZ" sz="2400" dirty="0" smtClean="0"/>
              <a:t>						školitele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Postgraduální (</a:t>
            </a:r>
            <a:r>
              <a:rPr lang="cs-CZ" sz="2400" dirty="0" err="1" smtClean="0"/>
              <a:t>Ph.D</a:t>
            </a:r>
            <a:r>
              <a:rPr lang="cs-CZ" sz="2400" dirty="0" smtClean="0"/>
              <a:t>.): obor-experimentální chirurgie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„Horká“ témata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na chirurgii se nedělá věda,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chirurg jsou ruce bez mozku,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ženy na chirurgii nepatří</a:t>
            </a: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Chirurgie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132856"/>
            <a:ext cx="2324622" cy="174316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63887" y="2132856"/>
            <a:ext cx="2527851" cy="172819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2204864"/>
            <a:ext cx="2313551" cy="161944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intuitive surgical Robotic Surgery for Female Infertil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37112"/>
            <a:ext cx="29337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chirurgie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Název chirurgie pochází z řeckého podstatného jména </a:t>
            </a:r>
          </a:p>
          <a:p>
            <a:pPr>
              <a:buNone/>
            </a:pPr>
            <a:r>
              <a:rPr lang="cs-CZ" sz="1600" b="1" dirty="0" smtClean="0"/>
              <a:t>		„</a:t>
            </a:r>
            <a:r>
              <a:rPr lang="cs-CZ" sz="1600" b="1" dirty="0" err="1" smtClean="0"/>
              <a:t>cheir</a:t>
            </a:r>
            <a:r>
              <a:rPr lang="cs-CZ" sz="1600" b="1" dirty="0" smtClean="0"/>
              <a:t>“ = ruka a slovesa „</a:t>
            </a:r>
            <a:r>
              <a:rPr lang="cs-CZ" sz="1600" b="1" dirty="0" err="1" smtClean="0"/>
              <a:t>ergein</a:t>
            </a:r>
            <a:r>
              <a:rPr lang="cs-CZ" sz="1600" b="1" dirty="0" smtClean="0"/>
              <a:t>“ = </a:t>
            </a:r>
            <a:r>
              <a:rPr lang="cs-CZ" sz="1600" b="1" dirty="0" err="1" smtClean="0"/>
              <a:t>dělati</a:t>
            </a:r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1600" b="1" dirty="0" smtClean="0"/>
              <a:t>Pravěk: </a:t>
            </a:r>
          </a:p>
          <a:p>
            <a:pPr>
              <a:buNone/>
            </a:pPr>
            <a:r>
              <a:rPr lang="cs-CZ" sz="1600" b="1" dirty="0" smtClean="0"/>
              <a:t>		náprava zlomenin, </a:t>
            </a:r>
          </a:p>
          <a:p>
            <a:pPr>
              <a:buNone/>
            </a:pPr>
            <a:r>
              <a:rPr lang="cs-CZ" sz="1600" b="1" dirty="0" smtClean="0"/>
              <a:t>		amputace poraněné končetiny, </a:t>
            </a:r>
          </a:p>
          <a:p>
            <a:pPr>
              <a:buNone/>
            </a:pPr>
            <a:r>
              <a:rPr lang="cs-CZ" sz="1600" b="1" dirty="0" smtClean="0"/>
              <a:t>		trepanace</a:t>
            </a:r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1600" b="1" dirty="0" smtClean="0"/>
              <a:t>Novověk</a:t>
            </a:r>
            <a:r>
              <a:rPr lang="cs-CZ" sz="1600" dirty="0" smtClean="0"/>
              <a:t>: rozvoj medicíny (chirurgové stále považováni za ranhojiče)</a:t>
            </a:r>
          </a:p>
          <a:p>
            <a:r>
              <a:rPr lang="cs-CZ" sz="1600" dirty="0" smtClean="0"/>
              <a:t>16. Stol -Ambrosie </a:t>
            </a:r>
            <a:r>
              <a:rPr lang="cs-CZ" sz="1600" dirty="0" err="1" smtClean="0"/>
              <a:t>Paré</a:t>
            </a:r>
            <a:r>
              <a:rPr lang="cs-CZ" sz="1600" dirty="0" smtClean="0"/>
              <a:t>–zakladatel novodobé chirurgie</a:t>
            </a:r>
          </a:p>
          <a:p>
            <a:r>
              <a:rPr lang="pl-PL" sz="1600" dirty="0" smtClean="0"/>
              <a:t>17. stol. –poznatky z anatomické pitvy </a:t>
            </a:r>
            <a:r>
              <a:rPr lang="cs-CZ" sz="1600" dirty="0" smtClean="0"/>
              <a:t>(</a:t>
            </a:r>
            <a:r>
              <a:rPr lang="cs-CZ" sz="1600" dirty="0" err="1" smtClean="0"/>
              <a:t>WiliamHarwey</a:t>
            </a:r>
            <a:r>
              <a:rPr lang="cs-CZ" sz="1600" dirty="0" smtClean="0"/>
              <a:t> - krevní oběh)</a:t>
            </a:r>
          </a:p>
          <a:p>
            <a:r>
              <a:rPr lang="cs-CZ" sz="1600" dirty="0" smtClean="0"/>
              <a:t>18. stol. –chirurgie uznána jako vědní obor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348880"/>
            <a:ext cx="1472952" cy="18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chirurgie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19. století:</a:t>
            </a:r>
          </a:p>
          <a:p>
            <a:pPr>
              <a:buNone/>
            </a:pPr>
            <a:r>
              <a:rPr lang="cs-CZ" sz="1600" b="1" dirty="0" smtClean="0"/>
              <a:t>tři zásady bezpečného operování: </a:t>
            </a:r>
          </a:p>
          <a:p>
            <a:pPr>
              <a:buAutoNum type="arabicPeriod"/>
            </a:pPr>
            <a:r>
              <a:rPr lang="pt-BR" sz="1600" b="1" dirty="0" smtClean="0"/>
              <a:t>Operování bez bolesti (znalost anestezie –éter, N2O)</a:t>
            </a:r>
            <a:endParaRPr lang="cs-CZ" sz="1600" b="1" dirty="0" smtClean="0"/>
          </a:p>
          <a:p>
            <a:pPr>
              <a:buNone/>
            </a:pPr>
            <a:r>
              <a:rPr lang="en-US" sz="1200" dirty="0" err="1" smtClean="0"/>
              <a:t>zavedení</a:t>
            </a:r>
            <a:r>
              <a:rPr lang="en-US" sz="1200" dirty="0" smtClean="0"/>
              <a:t> </a:t>
            </a:r>
            <a:r>
              <a:rPr lang="en-US" sz="1200" dirty="0" err="1" smtClean="0"/>
              <a:t>anestezie</a:t>
            </a:r>
            <a:r>
              <a:rPr lang="en-US" sz="1200" dirty="0" smtClean="0"/>
              <a:t> (William Thomas Green</a:t>
            </a:r>
            <a:r>
              <a:rPr lang="cs-CZ" sz="1200" dirty="0" smtClean="0"/>
              <a:t> </a:t>
            </a:r>
            <a:r>
              <a:rPr lang="cs-CZ" sz="1200" dirty="0" err="1" smtClean="0"/>
              <a:t>Morton</a:t>
            </a:r>
            <a:r>
              <a:rPr lang="cs-CZ" sz="1200" dirty="0" smtClean="0"/>
              <a:t>, 1846 Massachusetts, poprvé za celkové anestézie odoperován nádor, anestézii provedl inhalací éteru)</a:t>
            </a:r>
          </a:p>
          <a:p>
            <a:pPr>
              <a:buNone/>
            </a:pPr>
            <a:r>
              <a:rPr lang="cs-CZ" sz="1600" b="1" dirty="0" smtClean="0"/>
              <a:t>2. Operování bez infekce v operační ráně (dodržování  zásad </a:t>
            </a:r>
            <a:r>
              <a:rPr lang="cs-CZ" sz="1600" b="1" dirty="0" err="1" smtClean="0"/>
              <a:t>antisepsea</a:t>
            </a:r>
            <a:r>
              <a:rPr lang="cs-CZ" sz="1600" b="1" dirty="0" smtClean="0"/>
              <a:t> zejména asepse).</a:t>
            </a:r>
          </a:p>
          <a:p>
            <a:pPr>
              <a:buNone/>
            </a:pPr>
            <a:r>
              <a:rPr lang="cs-CZ" sz="1200" dirty="0" smtClean="0"/>
              <a:t>sepse, asepse (1847, Ignác </a:t>
            </a:r>
            <a:r>
              <a:rPr lang="cs-CZ" sz="1200" dirty="0" err="1" smtClean="0"/>
              <a:t>Semmelweis</a:t>
            </a:r>
            <a:r>
              <a:rPr lang="cs-CZ" sz="1200" dirty="0" smtClean="0"/>
              <a:t> - čisté ruce + čisté nástroje, </a:t>
            </a:r>
            <a:r>
              <a:rPr lang="cs-CZ" sz="1200" dirty="0" err="1" smtClean="0"/>
              <a:t>Joseph</a:t>
            </a:r>
            <a:r>
              <a:rPr lang="cs-CZ" sz="1200" dirty="0" smtClean="0"/>
              <a:t> </a:t>
            </a:r>
            <a:r>
              <a:rPr lang="cs-CZ" sz="1200" dirty="0" err="1" smtClean="0"/>
              <a:t>Lister</a:t>
            </a:r>
            <a:r>
              <a:rPr lang="cs-CZ" sz="1200" dirty="0" smtClean="0"/>
              <a:t> - karbolová sprcha)</a:t>
            </a:r>
          </a:p>
          <a:p>
            <a:pPr>
              <a:buNone/>
            </a:pPr>
            <a:r>
              <a:rPr lang="it-IT" sz="1600" b="1" dirty="0" smtClean="0"/>
              <a:t>3. Operování bez nebezpečí pro pacienta (stavění </a:t>
            </a:r>
          </a:p>
          <a:p>
            <a:pPr>
              <a:buNone/>
            </a:pPr>
            <a:r>
              <a:rPr lang="cs-CZ" sz="1600" b="1" dirty="0" smtClean="0"/>
              <a:t>krvácení, znalost šoku). </a:t>
            </a:r>
            <a:endParaRPr lang="pl-PL" sz="1600" dirty="0" smtClean="0"/>
          </a:p>
          <a:p>
            <a:pPr>
              <a:buNone/>
            </a:pPr>
            <a:r>
              <a:rPr lang="cs-CZ" sz="1600" dirty="0" smtClean="0"/>
              <a:t>až od 19. stol. se začínají zřizovat chirurgické kliniky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r>
              <a:rPr lang="cs-CZ" sz="1600" b="1" dirty="0" smtClean="0"/>
              <a:t>1882 –první česká chirurgická klinika</a:t>
            </a:r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1600" b="1" dirty="0" smtClean="0"/>
              <a:t>Významní čeští chirurgové:</a:t>
            </a:r>
          </a:p>
          <a:p>
            <a:r>
              <a:rPr lang="cs-CZ" sz="1600" b="1" dirty="0" smtClean="0"/>
              <a:t>Otakar </a:t>
            </a:r>
            <a:r>
              <a:rPr lang="cs-CZ" sz="1600" b="1" dirty="0" err="1" smtClean="0"/>
              <a:t>Kukula</a:t>
            </a:r>
            <a:r>
              <a:rPr lang="cs-CZ" sz="1600" b="1" dirty="0" smtClean="0"/>
              <a:t>, </a:t>
            </a:r>
            <a:r>
              <a:rPr lang="cs-CZ" sz="1600" b="1" dirty="0" smtClean="0"/>
              <a:t>Karel </a:t>
            </a:r>
            <a:r>
              <a:rPr lang="cs-CZ" sz="1600" b="1" dirty="0" err="1" smtClean="0"/>
              <a:t>Maydl</a:t>
            </a:r>
            <a:r>
              <a:rPr lang="cs-CZ" sz="1600" b="1" dirty="0" smtClean="0"/>
              <a:t>,</a:t>
            </a:r>
            <a:r>
              <a:rPr lang="cs-CZ" sz="1600" b="1" dirty="0" smtClean="0"/>
              <a:t>Rudolf </a:t>
            </a:r>
            <a:r>
              <a:rPr lang="cs-CZ" sz="1600" b="1" dirty="0" smtClean="0"/>
              <a:t>Jedlička, Arnold Jirásek, </a:t>
            </a:r>
          </a:p>
          <a:p>
            <a:r>
              <a:rPr lang="cs-CZ" sz="1600" b="1" dirty="0" err="1" smtClean="0"/>
              <a:t>Emmerich</a:t>
            </a:r>
            <a:r>
              <a:rPr lang="cs-CZ" sz="1600" b="1" dirty="0" smtClean="0"/>
              <a:t> Polák, Marie Pešková</a:t>
            </a:r>
            <a:endParaRPr lang="cs-CZ" sz="1600" dirty="0" smtClean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4" descr="OR2+Halifax+1898+-+1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3501008"/>
            <a:ext cx="2624483" cy="207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Definice oboru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600" dirty="0" smtClean="0"/>
              <a:t>Chirurgie patří mezi základní lékařské obory. </a:t>
            </a:r>
            <a:endParaRPr lang="cs-CZ" sz="1600" dirty="0" smtClean="0"/>
          </a:p>
          <a:p>
            <a:r>
              <a:rPr lang="cs-CZ" sz="1600" dirty="0" smtClean="0"/>
              <a:t>N</a:t>
            </a:r>
            <a:r>
              <a:rPr lang="cs-CZ" sz="1600" dirty="0" smtClean="0"/>
              <a:t>áplní </a:t>
            </a:r>
            <a:r>
              <a:rPr lang="cs-CZ" sz="1600" dirty="0" smtClean="0"/>
              <a:t>je </a:t>
            </a:r>
            <a:r>
              <a:rPr lang="cs-CZ" sz="1600" b="1" dirty="0" smtClean="0"/>
              <a:t>diagnostika a léčba </a:t>
            </a:r>
            <a:r>
              <a:rPr lang="cs-CZ" sz="1600" dirty="0" smtClean="0"/>
              <a:t>chirurgických onemocnění. </a:t>
            </a:r>
          </a:p>
          <a:p>
            <a:endParaRPr lang="cs-CZ" sz="1600" dirty="0" smtClean="0"/>
          </a:p>
          <a:p>
            <a:r>
              <a:rPr lang="cs-CZ" sz="1600" dirty="0" smtClean="0"/>
              <a:t>Charakteristickým rysem odlišujícím chirurgii od ostatních medicínských disciplín, je užívání intervenčních metod - </a:t>
            </a:r>
            <a:r>
              <a:rPr lang="cs-CZ" sz="1600" b="1" dirty="0" smtClean="0"/>
              <a:t>operací</a:t>
            </a:r>
            <a:r>
              <a:rPr lang="cs-CZ" sz="1600" dirty="0" smtClean="0"/>
              <a:t>, a to jak v diagnostice, tak především v léčbě. </a:t>
            </a:r>
          </a:p>
          <a:p>
            <a:endParaRPr lang="cs-CZ" sz="1600" dirty="0" smtClean="0"/>
          </a:p>
          <a:p>
            <a:r>
              <a:rPr lang="cs-CZ" sz="1600" dirty="0" smtClean="0"/>
              <a:t>Chirurgický výkon je mnohdy jedinou možností léčby, jindy je součástí komplexní terapie. </a:t>
            </a:r>
          </a:p>
          <a:p>
            <a:endParaRPr lang="cs-CZ" sz="1600" dirty="0" smtClean="0"/>
          </a:p>
          <a:p>
            <a:r>
              <a:rPr lang="cs-CZ" sz="1600" dirty="0" smtClean="0"/>
              <a:t>Obor vychází ze zásad tzv. obecné chirurgie, na kterou navazuje celá řada specializací </a:t>
            </a:r>
          </a:p>
          <a:p>
            <a:pPr>
              <a:buNone/>
            </a:pPr>
            <a:r>
              <a:rPr lang="cs-CZ" sz="1600" dirty="0" smtClean="0"/>
              <a:t>	</a:t>
            </a:r>
            <a:r>
              <a:rPr lang="cs-CZ" sz="1600" dirty="0" smtClean="0">
                <a:solidFill>
                  <a:srgbClr val="FF0000"/>
                </a:solidFill>
              </a:rPr>
              <a:t>břišní chirurgie, hrudní chirurgie, dětská chirurgie, cévní chirurgie, kardiochirurgie, plastická chirurgie a traumatologie</a:t>
            </a:r>
            <a:r>
              <a:rPr lang="cs-CZ" sz="1600" dirty="0" smtClean="0"/>
              <a:t>. </a:t>
            </a:r>
          </a:p>
          <a:p>
            <a:endParaRPr lang="cs-CZ" sz="1600" dirty="0" smtClean="0"/>
          </a:p>
          <a:p>
            <a:r>
              <a:rPr lang="cs-CZ" sz="1600" dirty="0" smtClean="0"/>
              <a:t>K dalším specializacím chirurgie, v podobě neoddělitelné části, patří </a:t>
            </a:r>
          </a:p>
          <a:p>
            <a:pPr>
              <a:buNone/>
            </a:pPr>
            <a:r>
              <a:rPr lang="cs-CZ" sz="1600" dirty="0" smtClean="0"/>
              <a:t>	</a:t>
            </a:r>
            <a:r>
              <a:rPr lang="cs-CZ" sz="1600" dirty="0" err="1" smtClean="0">
                <a:solidFill>
                  <a:srgbClr val="FF0000"/>
                </a:solidFill>
              </a:rPr>
              <a:t>onkochirurgie</a:t>
            </a:r>
            <a:r>
              <a:rPr lang="cs-CZ" sz="1600" b="1" dirty="0" smtClean="0">
                <a:solidFill>
                  <a:srgbClr val="FF0000"/>
                </a:solidFill>
              </a:rPr>
              <a:t>			</a:t>
            </a:r>
            <a:r>
              <a:rPr lang="cs-CZ" sz="1600" dirty="0" err="1" smtClean="0">
                <a:solidFill>
                  <a:srgbClr val="FF0000"/>
                </a:solidFill>
              </a:rPr>
              <a:t>hepato</a:t>
            </a:r>
            <a:r>
              <a:rPr lang="cs-CZ" sz="1600" dirty="0" smtClean="0">
                <a:solidFill>
                  <a:srgbClr val="FF0000"/>
                </a:solidFill>
              </a:rPr>
              <a:t>-</a:t>
            </a:r>
            <a:r>
              <a:rPr lang="cs-CZ" sz="1600" dirty="0" err="1" smtClean="0">
                <a:solidFill>
                  <a:srgbClr val="FF0000"/>
                </a:solidFill>
              </a:rPr>
              <a:t>pankreato</a:t>
            </a:r>
            <a:r>
              <a:rPr lang="cs-CZ" sz="1600" dirty="0" smtClean="0">
                <a:solidFill>
                  <a:srgbClr val="FF0000"/>
                </a:solidFill>
              </a:rPr>
              <a:t>-biliární chirurgie </a:t>
            </a:r>
            <a:r>
              <a:rPr lang="cs-CZ" sz="1600" b="1" dirty="0" smtClean="0">
                <a:solidFill>
                  <a:srgbClr val="FF0000"/>
                </a:solidFill>
              </a:rPr>
              <a:t>	</a:t>
            </a:r>
            <a:endParaRPr lang="cs-CZ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	úrazová chirurgie	 		</a:t>
            </a:r>
            <a:r>
              <a:rPr lang="cs-CZ" sz="1600" dirty="0" err="1" smtClean="0">
                <a:solidFill>
                  <a:srgbClr val="FF0000"/>
                </a:solidFill>
              </a:rPr>
              <a:t>koloproktochirurgie</a:t>
            </a:r>
            <a:r>
              <a:rPr lang="cs-CZ" sz="1600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	</a:t>
            </a:r>
            <a:r>
              <a:rPr lang="cs-CZ" sz="1600" dirty="0" err="1" smtClean="0">
                <a:solidFill>
                  <a:srgbClr val="FF0000"/>
                </a:solidFill>
              </a:rPr>
              <a:t>gastroenterochirurgie</a:t>
            </a:r>
            <a:r>
              <a:rPr lang="cs-CZ" sz="1600" dirty="0" smtClean="0">
                <a:solidFill>
                  <a:srgbClr val="FF0000"/>
                </a:solidFill>
              </a:rPr>
              <a:t>, 		</a:t>
            </a:r>
          </a:p>
          <a:p>
            <a:pPr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	 				</a:t>
            </a:r>
            <a:r>
              <a:rPr lang="cs-CZ" sz="1600" dirty="0" err="1" smtClean="0">
                <a:solidFill>
                  <a:srgbClr val="FF0000"/>
                </a:solidFill>
              </a:rPr>
              <a:t>miniinvazivní</a:t>
            </a:r>
            <a:r>
              <a:rPr lang="cs-CZ" sz="1600" dirty="0" smtClean="0">
                <a:solidFill>
                  <a:srgbClr val="FF0000"/>
                </a:solidFill>
              </a:rPr>
              <a:t> chirurgii </a:t>
            </a:r>
          </a:p>
          <a:p>
            <a:pPr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	transplantační chirurgie	</a:t>
            </a:r>
            <a:r>
              <a:rPr lang="cs-CZ" sz="1600" dirty="0" smtClean="0"/>
              <a:t>	</a:t>
            </a:r>
            <a:r>
              <a:rPr lang="cs-CZ" sz="1600" dirty="0" smtClean="0">
                <a:solidFill>
                  <a:srgbClr val="FF0000"/>
                </a:solidFill>
              </a:rPr>
              <a:t> mikrochirurgie, </a:t>
            </a:r>
            <a:r>
              <a:rPr lang="cs-CZ" sz="1600" dirty="0" smtClean="0"/>
              <a:t>	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	</a:t>
            </a:r>
          </a:p>
          <a:p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Motto: Chirurgie je základním oborem. Nefunkční chirurgické oddělení nebo jeho absence prakticky znamená uzavření nemocnice a její transformace – nejčastěji na léčebnu pro dlouhodobě nemocné.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Stav k roku 2014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V oboru chirurgie pracuje </a:t>
            </a:r>
          </a:p>
          <a:p>
            <a:pPr>
              <a:buNone/>
            </a:pPr>
            <a:r>
              <a:rPr lang="cs-CZ" sz="1800" dirty="0" smtClean="0"/>
              <a:t>celkem 			2.541 lékařů, </a:t>
            </a:r>
          </a:p>
          <a:p>
            <a:pPr>
              <a:buNone/>
            </a:pPr>
            <a:r>
              <a:rPr lang="cs-CZ" sz="1800" dirty="0" smtClean="0"/>
              <a:t>z toho s atestací II. stupně 	1.491, </a:t>
            </a:r>
          </a:p>
          <a:p>
            <a:pPr>
              <a:buNone/>
            </a:pPr>
            <a:r>
              <a:rPr lang="cs-CZ" sz="1800" dirty="0" smtClean="0"/>
              <a:t>s nástavbovou z hrudní chirurgie 26, </a:t>
            </a:r>
          </a:p>
          <a:p>
            <a:pPr>
              <a:buNone/>
            </a:pPr>
            <a:r>
              <a:rPr lang="cs-CZ" sz="1800" dirty="0" smtClean="0"/>
              <a:t>z cévní chirurgie 		106, </a:t>
            </a:r>
          </a:p>
          <a:p>
            <a:pPr>
              <a:buNone/>
            </a:pPr>
            <a:r>
              <a:rPr lang="cs-CZ" sz="1800" dirty="0" smtClean="0"/>
              <a:t>z traumatologie 		101 lékařů. 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Na lůžkách pracuje 		1 530 chirurgů, </a:t>
            </a:r>
          </a:p>
          <a:p>
            <a:pPr>
              <a:buNone/>
            </a:pPr>
            <a:r>
              <a:rPr lang="cs-CZ" sz="1800" dirty="0" smtClean="0"/>
              <a:t>v ambulantní části 		1.039 chirurgů.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Jeden chirurg v lůžkové části je pro  6.660 obyvatel, </a:t>
            </a:r>
          </a:p>
          <a:p>
            <a:pPr>
              <a:buNone/>
            </a:pPr>
            <a:r>
              <a:rPr lang="cs-CZ" sz="1800" dirty="0" smtClean="0"/>
              <a:t>jeden chirurg specialista v ambulantní části je na 10.000 obyvatel.</a:t>
            </a: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Miniinvazivní</a:t>
            </a:r>
            <a:r>
              <a:rPr lang="cs-CZ" sz="3600" dirty="0" smtClean="0"/>
              <a:t> chirurgie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</a:t>
            </a:r>
            <a:endParaRPr lang="cs-CZ" sz="1800" dirty="0" smtClean="0"/>
          </a:p>
          <a:p>
            <a:pPr>
              <a:buNone/>
            </a:pPr>
            <a:r>
              <a:rPr lang="en-US" sz="1800" dirty="0" err="1" smtClean="0"/>
              <a:t>Celkem</a:t>
            </a:r>
            <a:r>
              <a:rPr lang="en-US" sz="1800" dirty="0" smtClean="0"/>
              <a:t> </a:t>
            </a:r>
            <a:r>
              <a:rPr lang="en-US" sz="1800" dirty="0" err="1" smtClean="0"/>
              <a:t>bylo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rok</a:t>
            </a:r>
            <a:r>
              <a:rPr lang="en-US" sz="1800" dirty="0" smtClean="0"/>
              <a:t> 20</a:t>
            </a:r>
            <a:r>
              <a:rPr lang="cs-CZ" sz="1800" dirty="0" smtClean="0"/>
              <a:t>14</a:t>
            </a:r>
            <a:r>
              <a:rPr lang="en-US" sz="1800" dirty="0" smtClean="0"/>
              <a:t> </a:t>
            </a:r>
            <a:r>
              <a:rPr lang="en-US" sz="1800" dirty="0" err="1" smtClean="0"/>
              <a:t>uvedeno</a:t>
            </a:r>
            <a:r>
              <a:rPr lang="en-US" sz="1800" dirty="0" smtClean="0"/>
              <a:t> 36 068 </a:t>
            </a:r>
            <a:r>
              <a:rPr lang="en-US" sz="1800" dirty="0" err="1" smtClean="0"/>
              <a:t>miniinvazivních</a:t>
            </a:r>
            <a:r>
              <a:rPr lang="en-US" sz="1800" dirty="0" smtClean="0"/>
              <a:t> </a:t>
            </a:r>
            <a:r>
              <a:rPr lang="en-US" sz="1800" dirty="0" err="1" smtClean="0"/>
              <a:t>operací</a:t>
            </a:r>
            <a:r>
              <a:rPr lang="en-US" sz="1800" dirty="0" smtClean="0"/>
              <a:t>. </a:t>
            </a:r>
            <a:endParaRPr lang="cs-CZ" sz="1800" dirty="0" smtClean="0"/>
          </a:p>
          <a:p>
            <a:pPr>
              <a:buNone/>
            </a:pPr>
            <a:r>
              <a:rPr lang="en-US" sz="1800" dirty="0" err="1" smtClean="0"/>
              <a:t>Cholecystektomii</a:t>
            </a:r>
            <a:r>
              <a:rPr lang="en-US" sz="1800" dirty="0" smtClean="0"/>
              <a:t> </a:t>
            </a:r>
            <a:r>
              <a:rPr lang="en-US" sz="1800" dirty="0" err="1" smtClean="0"/>
              <a:t>laparoskopicky</a:t>
            </a:r>
            <a:r>
              <a:rPr lang="en-US" sz="1800" dirty="0" smtClean="0"/>
              <a:t> </a:t>
            </a:r>
            <a:r>
              <a:rPr lang="en-US" sz="1800" dirty="0" err="1" smtClean="0"/>
              <a:t>provádí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99</a:t>
            </a:r>
            <a:r>
              <a:rPr lang="en-US" sz="1800" dirty="0" smtClean="0"/>
              <a:t> % </a:t>
            </a:r>
            <a:r>
              <a:rPr lang="en-US" sz="1800" dirty="0" err="1" smtClean="0"/>
              <a:t>chirurgických</a:t>
            </a:r>
            <a:r>
              <a:rPr lang="en-US" sz="1800" dirty="0" smtClean="0"/>
              <a:t> </a:t>
            </a:r>
            <a:r>
              <a:rPr lang="en-US" sz="1800" dirty="0" err="1" smtClean="0"/>
              <a:t>pracovišť</a:t>
            </a:r>
            <a:r>
              <a:rPr lang="en-US" sz="1800" dirty="0" smtClean="0"/>
              <a:t>, </a:t>
            </a:r>
            <a:endParaRPr lang="cs-CZ" sz="1800" dirty="0" smtClean="0"/>
          </a:p>
          <a:p>
            <a:pPr>
              <a:buNone/>
            </a:pPr>
            <a:r>
              <a:rPr lang="en-US" sz="1800" dirty="0" err="1" smtClean="0"/>
              <a:t>apendektomii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97</a:t>
            </a:r>
            <a:r>
              <a:rPr lang="en-US" sz="1800" dirty="0" smtClean="0"/>
              <a:t> % </a:t>
            </a:r>
            <a:r>
              <a:rPr lang="en-US" sz="1800" dirty="0" err="1" smtClean="0"/>
              <a:t>pracovišť</a:t>
            </a:r>
            <a:r>
              <a:rPr lang="en-US" sz="1800" dirty="0" smtClean="0"/>
              <a:t>, </a:t>
            </a:r>
            <a:endParaRPr lang="cs-CZ" sz="1800" dirty="0" smtClean="0"/>
          </a:p>
          <a:p>
            <a:pPr>
              <a:buNone/>
            </a:pPr>
            <a:r>
              <a:rPr lang="en-US" sz="1800" dirty="0" err="1" smtClean="0"/>
              <a:t>plastiky</a:t>
            </a:r>
            <a:r>
              <a:rPr lang="en-US" sz="1800" dirty="0" smtClean="0"/>
              <a:t> </a:t>
            </a:r>
            <a:r>
              <a:rPr lang="en-US" sz="1800" dirty="0" err="1" smtClean="0"/>
              <a:t>kýl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87</a:t>
            </a:r>
            <a:r>
              <a:rPr lang="en-US" sz="1800" dirty="0" smtClean="0"/>
              <a:t> % </a:t>
            </a:r>
            <a:r>
              <a:rPr lang="en-US" sz="1800" dirty="0" err="1" smtClean="0"/>
              <a:t>pracovišť</a:t>
            </a:r>
            <a:r>
              <a:rPr lang="en-US" sz="1800" dirty="0" smtClean="0"/>
              <a:t> a </a:t>
            </a:r>
            <a:endParaRPr lang="cs-CZ" sz="1800" dirty="0" smtClean="0"/>
          </a:p>
          <a:p>
            <a:pPr>
              <a:buNone/>
            </a:pPr>
            <a:r>
              <a:rPr lang="en-US" sz="1800" dirty="0" err="1" smtClean="0"/>
              <a:t>kolorektální</a:t>
            </a:r>
            <a:r>
              <a:rPr lang="en-US" sz="1800" dirty="0" smtClean="0"/>
              <a:t> </a:t>
            </a:r>
            <a:r>
              <a:rPr lang="en-US" sz="1800" dirty="0" err="1" smtClean="0"/>
              <a:t>chirurgii</a:t>
            </a:r>
            <a:r>
              <a:rPr lang="en-US" sz="1800" dirty="0" smtClean="0"/>
              <a:t> </a:t>
            </a:r>
            <a:r>
              <a:rPr lang="en-US" sz="1800" dirty="0" err="1" smtClean="0"/>
              <a:t>provádí</a:t>
            </a:r>
            <a:r>
              <a:rPr lang="en-US" sz="1800" dirty="0" smtClean="0"/>
              <a:t> </a:t>
            </a:r>
            <a:r>
              <a:rPr lang="en-US" sz="1800" dirty="0" err="1" smtClean="0"/>
              <a:t>laparoskopicky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58</a:t>
            </a:r>
            <a:r>
              <a:rPr lang="en-US" sz="1800" dirty="0" smtClean="0"/>
              <a:t> % </a:t>
            </a:r>
            <a:r>
              <a:rPr lang="en-US" sz="1800" dirty="0" err="1" smtClean="0"/>
              <a:t>dotázaných</a:t>
            </a:r>
            <a:r>
              <a:rPr lang="en-US" sz="1800" dirty="0" smtClean="0"/>
              <a:t> </a:t>
            </a:r>
            <a:r>
              <a:rPr lang="en-US" sz="1800" dirty="0" err="1" smtClean="0"/>
              <a:t>pracovišť</a:t>
            </a:r>
            <a:r>
              <a:rPr lang="en-US" sz="1800" dirty="0" smtClean="0"/>
              <a:t>. 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V </a:t>
            </a:r>
            <a:r>
              <a:rPr lang="en-US" sz="1800" dirty="0" err="1" smtClean="0"/>
              <a:t>České</a:t>
            </a:r>
            <a:r>
              <a:rPr lang="en-US" sz="1800" dirty="0" smtClean="0"/>
              <a:t> </a:t>
            </a:r>
            <a:r>
              <a:rPr lang="en-US" sz="1800" dirty="0" err="1" smtClean="0"/>
              <a:t>republice</a:t>
            </a:r>
            <a:r>
              <a:rPr lang="en-US" sz="1800" dirty="0" smtClean="0"/>
              <a:t> </a:t>
            </a:r>
            <a:r>
              <a:rPr lang="en-US" sz="1800" dirty="0" err="1" smtClean="0"/>
              <a:t>bylo</a:t>
            </a:r>
            <a:r>
              <a:rPr lang="en-US" sz="1800" dirty="0" smtClean="0"/>
              <a:t> v </a:t>
            </a:r>
            <a:r>
              <a:rPr lang="en-US" sz="1800" dirty="0" err="1" smtClean="0"/>
              <a:t>roce</a:t>
            </a:r>
            <a:r>
              <a:rPr lang="en-US" sz="1800" dirty="0" smtClean="0"/>
              <a:t> 20</a:t>
            </a:r>
            <a:r>
              <a:rPr lang="cs-CZ" sz="1800" dirty="0" smtClean="0"/>
              <a:t>14</a:t>
            </a:r>
            <a:r>
              <a:rPr lang="en-US" sz="1800" dirty="0" smtClean="0"/>
              <a:t> </a:t>
            </a:r>
            <a:r>
              <a:rPr lang="en-US" sz="1800" dirty="0" err="1" smtClean="0"/>
              <a:t>provedeno</a:t>
            </a:r>
            <a:r>
              <a:rPr lang="en-US" sz="1800" dirty="0" smtClean="0"/>
              <a:t> 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71 % </a:t>
            </a:r>
            <a:r>
              <a:rPr lang="en-US" sz="1800" dirty="0" err="1" smtClean="0"/>
              <a:t>cholecystektomií</a:t>
            </a:r>
            <a:r>
              <a:rPr lang="en-US" sz="1800" dirty="0" smtClean="0"/>
              <a:t>, 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41 % </a:t>
            </a:r>
            <a:r>
              <a:rPr lang="en-US" sz="1800" dirty="0" err="1" smtClean="0"/>
              <a:t>apendektomií</a:t>
            </a:r>
            <a:r>
              <a:rPr lang="en-US" sz="1800" dirty="0" smtClean="0"/>
              <a:t>, 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19 % </a:t>
            </a:r>
            <a:r>
              <a:rPr lang="en-US" sz="1800" dirty="0" err="1" smtClean="0"/>
              <a:t>plastik</a:t>
            </a:r>
            <a:r>
              <a:rPr lang="en-US" sz="1800" dirty="0" smtClean="0"/>
              <a:t> </a:t>
            </a:r>
            <a:r>
              <a:rPr lang="en-US" sz="1800" dirty="0" err="1" smtClean="0"/>
              <a:t>kýl</a:t>
            </a:r>
            <a:r>
              <a:rPr lang="en-US" sz="1800" dirty="0" smtClean="0"/>
              <a:t> a 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15 % </a:t>
            </a:r>
            <a:r>
              <a:rPr lang="en-US" sz="1800" dirty="0" err="1" smtClean="0"/>
              <a:t>operací</a:t>
            </a:r>
            <a:r>
              <a:rPr lang="en-US" sz="1800" dirty="0" smtClean="0"/>
              <a:t> pro </a:t>
            </a:r>
            <a:r>
              <a:rPr lang="en-US" sz="1800" dirty="0" err="1" smtClean="0"/>
              <a:t>kolorektální</a:t>
            </a:r>
            <a:r>
              <a:rPr lang="en-US" sz="1800" dirty="0" smtClean="0"/>
              <a:t> </a:t>
            </a:r>
            <a:r>
              <a:rPr lang="en-US" sz="1800" dirty="0" err="1" smtClean="0"/>
              <a:t>karcinom</a:t>
            </a:r>
            <a:r>
              <a:rPr lang="en-US" sz="1800" dirty="0" smtClean="0"/>
              <a:t> </a:t>
            </a:r>
            <a:r>
              <a:rPr lang="en-US" sz="1800" dirty="0" err="1" smtClean="0"/>
              <a:t>laparoskopicky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nádorů GIT.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W</a:t>
            </a:r>
            <a:r>
              <a:rPr lang="en-US" sz="1800" dirty="0" smtClean="0"/>
              <a:t>e accept the statement ‘</a:t>
            </a:r>
            <a:r>
              <a:rPr lang="en-US" sz="2000" b="1" dirty="0" smtClean="0">
                <a:solidFill>
                  <a:srgbClr val="FF0000"/>
                </a:solidFill>
              </a:rPr>
              <a:t>No cure without adequate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surgery</a:t>
            </a:r>
            <a:r>
              <a:rPr lang="en-US" sz="1800" smtClean="0"/>
              <a:t>’ </a:t>
            </a:r>
            <a:endParaRPr lang="cs-CZ" sz="1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</a:t>
            </a:r>
            <a:endParaRPr lang="cs-CZ" sz="1000" dirty="0" smtClean="0"/>
          </a:p>
          <a:p>
            <a:pPr>
              <a:buNone/>
            </a:pPr>
            <a:r>
              <a:rPr lang="cs-CZ" sz="1000" dirty="0" smtClean="0"/>
              <a:t>							</a:t>
            </a:r>
            <a:r>
              <a:rPr lang="en-US" sz="1000" dirty="0" err="1" smtClean="0"/>
              <a:t>Siewert</a:t>
            </a:r>
            <a:r>
              <a:rPr lang="en-US" sz="1000" dirty="0" smtClean="0"/>
              <a:t> J R, Ann Surg. (1998);228:449–461.</a:t>
            </a:r>
            <a:endParaRPr lang="cs-CZ" sz="1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058025" cy="2914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3609975" cy="819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645024"/>
            <a:ext cx="2736304" cy="21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584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overall survival for the 26 patients with H1 or H2</a:t>
            </a:r>
            <a:r>
              <a:rPr lang="cs-CZ" sz="900" dirty="0" smtClean="0"/>
              <a:t> </a:t>
            </a:r>
            <a:r>
              <a:rPr lang="en-US" sz="900" dirty="0" smtClean="0"/>
              <a:t>metastases without peritoneal dissemination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497</Words>
  <Application>Microsoft Office PowerPoint</Application>
  <PresentationFormat>Předvádění na obrazovce (4:3)</PresentationFormat>
  <Paragraphs>149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Mám být chirurgem???</vt:lpstr>
      <vt:lpstr>Historie chirurgie</vt:lpstr>
      <vt:lpstr>Historie chirurgie</vt:lpstr>
      <vt:lpstr>Definice oboru</vt:lpstr>
      <vt:lpstr>Snímek 5</vt:lpstr>
      <vt:lpstr>Stav k roku 2014</vt:lpstr>
      <vt:lpstr>Miniinvazivní chirurgie</vt:lpstr>
      <vt:lpstr>Léčba nádorů GIT.</vt:lpstr>
      <vt:lpstr>Snímek 9</vt:lpstr>
      <vt:lpstr>Onkochirurgie obecně</vt:lpstr>
      <vt:lpstr>vzdělávání</vt:lpstr>
      <vt:lpstr>„Horká“ témata</vt:lpstr>
      <vt:lpstr>Chirurgie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gurlichr</cp:lastModifiedBy>
  <cp:revision>63</cp:revision>
  <dcterms:created xsi:type="dcterms:W3CDTF">2014-11-08T03:22:50Z</dcterms:created>
  <dcterms:modified xsi:type="dcterms:W3CDTF">2016-11-22T12:06:34Z</dcterms:modified>
</cp:coreProperties>
</file>