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93"/>
  </p:notesMasterIdLst>
  <p:sldIdLst>
    <p:sldId id="256" r:id="rId2"/>
    <p:sldId id="353" r:id="rId3"/>
    <p:sldId id="354" r:id="rId4"/>
    <p:sldId id="297" r:id="rId5"/>
    <p:sldId id="355" r:id="rId6"/>
    <p:sldId id="307" r:id="rId7"/>
    <p:sldId id="299" r:id="rId8"/>
    <p:sldId id="357" r:id="rId9"/>
    <p:sldId id="358" r:id="rId10"/>
    <p:sldId id="359" r:id="rId11"/>
    <p:sldId id="360" r:id="rId12"/>
    <p:sldId id="343" r:id="rId13"/>
    <p:sldId id="345" r:id="rId14"/>
    <p:sldId id="346" r:id="rId15"/>
    <p:sldId id="347" r:id="rId16"/>
    <p:sldId id="327" r:id="rId17"/>
    <p:sldId id="331" r:id="rId18"/>
    <p:sldId id="305" r:id="rId19"/>
    <p:sldId id="306" r:id="rId20"/>
    <p:sldId id="321" r:id="rId21"/>
    <p:sldId id="374" r:id="rId22"/>
    <p:sldId id="376" r:id="rId23"/>
    <p:sldId id="375" r:id="rId24"/>
    <p:sldId id="324" r:id="rId25"/>
    <p:sldId id="333" r:id="rId26"/>
    <p:sldId id="385" r:id="rId27"/>
    <p:sldId id="386" r:id="rId28"/>
    <p:sldId id="387" r:id="rId29"/>
    <p:sldId id="388" r:id="rId30"/>
    <p:sldId id="389" r:id="rId31"/>
    <p:sldId id="390" r:id="rId32"/>
    <p:sldId id="391" r:id="rId33"/>
    <p:sldId id="373" r:id="rId34"/>
    <p:sldId id="364" r:id="rId35"/>
    <p:sldId id="365" r:id="rId36"/>
    <p:sldId id="366" r:id="rId37"/>
    <p:sldId id="367" r:id="rId38"/>
    <p:sldId id="368" r:id="rId39"/>
    <p:sldId id="369" r:id="rId40"/>
    <p:sldId id="370" r:id="rId41"/>
    <p:sldId id="371" r:id="rId42"/>
    <p:sldId id="372" r:id="rId43"/>
    <p:sldId id="323" r:id="rId44"/>
    <p:sldId id="257" r:id="rId45"/>
    <p:sldId id="289" r:id="rId46"/>
    <p:sldId id="266" r:id="rId47"/>
    <p:sldId id="290" r:id="rId48"/>
    <p:sldId id="267" r:id="rId49"/>
    <p:sldId id="259" r:id="rId50"/>
    <p:sldId id="260" r:id="rId51"/>
    <p:sldId id="264" r:id="rId52"/>
    <p:sldId id="269" r:id="rId53"/>
    <p:sldId id="276" r:id="rId54"/>
    <p:sldId id="341" r:id="rId55"/>
    <p:sldId id="292" r:id="rId56"/>
    <p:sldId id="275" r:id="rId57"/>
    <p:sldId id="281" r:id="rId58"/>
    <p:sldId id="280" r:id="rId59"/>
    <p:sldId id="285" r:id="rId60"/>
    <p:sldId id="334" r:id="rId61"/>
    <p:sldId id="335" r:id="rId62"/>
    <p:sldId id="336" r:id="rId63"/>
    <p:sldId id="339" r:id="rId64"/>
    <p:sldId id="337" r:id="rId65"/>
    <p:sldId id="278" r:id="rId66"/>
    <p:sldId id="340" r:id="rId67"/>
    <p:sldId id="379" r:id="rId68"/>
    <p:sldId id="377" r:id="rId69"/>
    <p:sldId id="378" r:id="rId70"/>
    <p:sldId id="380" r:id="rId71"/>
    <p:sldId id="381" r:id="rId72"/>
    <p:sldId id="383" r:id="rId73"/>
    <p:sldId id="392" r:id="rId74"/>
    <p:sldId id="393" r:id="rId75"/>
    <p:sldId id="394" r:id="rId76"/>
    <p:sldId id="395" r:id="rId77"/>
    <p:sldId id="396" r:id="rId78"/>
    <p:sldId id="397" r:id="rId79"/>
    <p:sldId id="398" r:id="rId80"/>
    <p:sldId id="399" r:id="rId81"/>
    <p:sldId id="400" r:id="rId82"/>
    <p:sldId id="401" r:id="rId83"/>
    <p:sldId id="402" r:id="rId84"/>
    <p:sldId id="403" r:id="rId85"/>
    <p:sldId id="404" r:id="rId86"/>
    <p:sldId id="405" r:id="rId87"/>
    <p:sldId id="406" r:id="rId88"/>
    <p:sldId id="407" r:id="rId89"/>
    <p:sldId id="408" r:id="rId90"/>
    <p:sldId id="409" r:id="rId91"/>
    <p:sldId id="410" r:id="rId92"/>
  </p:sldIdLst>
  <p:sldSz cx="9906000" cy="6858000" type="A4"/>
  <p:notesSz cx="6856413" cy="97504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20" y="107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3025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99843-0A10-4107-AB1B-890631CBC5B7}" type="datetimeFigureOut">
              <a:rPr lang="cs-CZ" smtClean="0"/>
              <a:pPr/>
              <a:t>22.11.2016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788988" y="731838"/>
            <a:ext cx="5278437" cy="36560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630738"/>
            <a:ext cx="5484813" cy="43878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2614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3025" y="92614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83C1E-47B7-4CFA-8C5E-866D881E902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411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932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991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999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99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491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325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1525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25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648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840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02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723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88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0564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526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940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732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969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D9DF55-07EF-4895-B4F2-296B014CAE9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6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D9DF55-07EF-4895-B4F2-296B014CAE9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07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D9DF55-07EF-4895-B4F2-296B014CAE9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D9DF55-07EF-4895-B4F2-296B014CAE9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50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7154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D9DF55-07EF-4895-B4F2-296B014CAE9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44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D9DF55-07EF-4895-B4F2-296B014CAE9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926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D9DF55-07EF-4895-B4F2-296B014CAE9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357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358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4677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440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1221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6175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7000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55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2284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696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2317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5496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0248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95546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1784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85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7715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80670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16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9453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1498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3586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05489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305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5533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5439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016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4821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22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077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4773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40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083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1886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4789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9121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83223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9298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75754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02278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841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3477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911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32983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7967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0600" y="731838"/>
            <a:ext cx="4875213" cy="365601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9BBC0-29EB-4686-AD5F-C6F780BFA3E2}" type="slidenum">
              <a:rPr lang="cs-CZ" smtClean="0"/>
              <a:t>87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34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83C1E-47B7-4CFA-8C5E-866D881E902A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981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1B7891-23EF-4CBB-A9E6-C60B5160F455}" type="datetimeFigureOut">
              <a:rPr lang="cs-CZ" smtClean="0"/>
              <a:pPr>
                <a:defRPr/>
              </a:pPr>
              <a:t>22.11.2016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5F538-1A93-4E2F-9C38-B3115DEDA34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3" y="3132290"/>
            <a:ext cx="7773297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876C8E-E56A-4AA1-A45B-0D4EC9DAF639}" type="datetimeFigureOut">
              <a:rPr lang="cs-CZ" smtClean="0"/>
              <a:pPr>
                <a:defRPr/>
              </a:pPr>
              <a:t>22.11.2016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04CEF9-6317-45D7-9600-CD01CD66937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8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3" y="731520"/>
            <a:ext cx="5231728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F1D53C-EF0C-4313-89C8-E2A26E4F3E43}" type="datetimeFigureOut">
              <a:rPr lang="cs-CZ" smtClean="0"/>
              <a:pPr>
                <a:defRPr/>
              </a:pPr>
              <a:t>22.11.2016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9624F-D54C-401B-B92F-915E472F0D5B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EB919-65B1-4E36-99A5-1A368FFF0A3D}" type="datetimeFigureOut">
              <a:rPr lang="cs-CZ"/>
              <a:pPr>
                <a:defRPr/>
              </a:pPr>
              <a:t>22.11.2016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7F57-8094-4114-ADEE-6D67CE0A4B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773906" y="6357938"/>
            <a:ext cx="4101704" cy="0"/>
          </a:xfrm>
          <a:custGeom>
            <a:avLst/>
            <a:gdLst>
              <a:gd name="connsiteX0" fmla="*/ 0 w 500066"/>
              <a:gd name="connsiteY0" fmla="*/ 0 h 357190"/>
              <a:gd name="connsiteX1" fmla="*/ 500066 w 500066"/>
              <a:gd name="connsiteY1" fmla="*/ 0 h 357190"/>
              <a:gd name="connsiteX2" fmla="*/ 500066 w 500066"/>
              <a:gd name="connsiteY2" fmla="*/ 357190 h 357190"/>
              <a:gd name="connsiteX3" fmla="*/ 0 w 500066"/>
              <a:gd name="connsiteY3" fmla="*/ 357190 h 357190"/>
              <a:gd name="connsiteX4" fmla="*/ 0 w 500066"/>
              <a:gd name="connsiteY4" fmla="*/ 0 h 357190"/>
              <a:gd name="connsiteX0" fmla="*/ 151280 w 651346"/>
              <a:gd name="connsiteY0" fmla="*/ 0 h 357190"/>
              <a:gd name="connsiteX1" fmla="*/ 651346 w 651346"/>
              <a:gd name="connsiteY1" fmla="*/ 0 h 357190"/>
              <a:gd name="connsiteX2" fmla="*/ 651346 w 651346"/>
              <a:gd name="connsiteY2" fmla="*/ 357190 h 357190"/>
              <a:gd name="connsiteX3" fmla="*/ 151280 w 651346"/>
              <a:gd name="connsiteY3" fmla="*/ 357190 h 357190"/>
              <a:gd name="connsiteX4" fmla="*/ 0 w 651346"/>
              <a:gd name="connsiteY4" fmla="*/ 351600 h 357190"/>
              <a:gd name="connsiteX5" fmla="*/ 151280 w 651346"/>
              <a:gd name="connsiteY5" fmla="*/ 0 h 357190"/>
              <a:gd name="connsiteX0" fmla="*/ 0 w 651346"/>
              <a:gd name="connsiteY0" fmla="*/ 351600 h 443040"/>
              <a:gd name="connsiteX1" fmla="*/ 151280 w 651346"/>
              <a:gd name="connsiteY1" fmla="*/ 0 h 443040"/>
              <a:gd name="connsiteX2" fmla="*/ 651346 w 651346"/>
              <a:gd name="connsiteY2" fmla="*/ 0 h 443040"/>
              <a:gd name="connsiteX3" fmla="*/ 651346 w 651346"/>
              <a:gd name="connsiteY3" fmla="*/ 357190 h 443040"/>
              <a:gd name="connsiteX4" fmla="*/ 151280 w 651346"/>
              <a:gd name="connsiteY4" fmla="*/ 357190 h 443040"/>
              <a:gd name="connsiteX5" fmla="*/ 91440 w 651346"/>
              <a:gd name="connsiteY5" fmla="*/ 443040 h 443040"/>
              <a:gd name="connsiteX0" fmla="*/ 59840 w 559906"/>
              <a:gd name="connsiteY0" fmla="*/ 0 h 443040"/>
              <a:gd name="connsiteX1" fmla="*/ 559906 w 559906"/>
              <a:gd name="connsiteY1" fmla="*/ 0 h 443040"/>
              <a:gd name="connsiteX2" fmla="*/ 559906 w 559906"/>
              <a:gd name="connsiteY2" fmla="*/ 357190 h 443040"/>
              <a:gd name="connsiteX3" fmla="*/ 59840 w 559906"/>
              <a:gd name="connsiteY3" fmla="*/ 357190 h 443040"/>
              <a:gd name="connsiteX4" fmla="*/ 0 w 559906"/>
              <a:gd name="connsiteY4" fmla="*/ 443040 h 443040"/>
              <a:gd name="connsiteX0" fmla="*/ 69152 w 569218"/>
              <a:gd name="connsiteY0" fmla="*/ 0 h 455963"/>
              <a:gd name="connsiteX1" fmla="*/ 569218 w 569218"/>
              <a:gd name="connsiteY1" fmla="*/ 0 h 455963"/>
              <a:gd name="connsiteX2" fmla="*/ 569218 w 569218"/>
              <a:gd name="connsiteY2" fmla="*/ 357190 h 455963"/>
              <a:gd name="connsiteX3" fmla="*/ 69152 w 569218"/>
              <a:gd name="connsiteY3" fmla="*/ 357190 h 455963"/>
              <a:gd name="connsiteX4" fmla="*/ 9312 w 569218"/>
              <a:gd name="connsiteY4" fmla="*/ 443040 h 455963"/>
              <a:gd name="connsiteX5" fmla="*/ 13278 w 569218"/>
              <a:gd name="connsiteY5" fmla="*/ 434728 h 455963"/>
              <a:gd name="connsiteX0" fmla="*/ 59840 w 559906"/>
              <a:gd name="connsiteY0" fmla="*/ 0 h 443040"/>
              <a:gd name="connsiteX1" fmla="*/ 559906 w 559906"/>
              <a:gd name="connsiteY1" fmla="*/ 0 h 443040"/>
              <a:gd name="connsiteX2" fmla="*/ 559906 w 559906"/>
              <a:gd name="connsiteY2" fmla="*/ 357190 h 443040"/>
              <a:gd name="connsiteX3" fmla="*/ 59840 w 559906"/>
              <a:gd name="connsiteY3" fmla="*/ 357190 h 443040"/>
              <a:gd name="connsiteX4" fmla="*/ 0 w 559906"/>
              <a:gd name="connsiteY4" fmla="*/ 443040 h 443040"/>
              <a:gd name="connsiteX0" fmla="*/ 0 w 500066"/>
              <a:gd name="connsiteY0" fmla="*/ 0 h 357190"/>
              <a:gd name="connsiteX1" fmla="*/ 500066 w 500066"/>
              <a:gd name="connsiteY1" fmla="*/ 0 h 357190"/>
              <a:gd name="connsiteX2" fmla="*/ 500066 w 500066"/>
              <a:gd name="connsiteY2" fmla="*/ 357190 h 357190"/>
              <a:gd name="connsiteX3" fmla="*/ 0 w 500066"/>
              <a:gd name="connsiteY3" fmla="*/ 357190 h 357190"/>
              <a:gd name="connsiteX0" fmla="*/ 0 w 500066"/>
              <a:gd name="connsiteY0" fmla="*/ 0 h 357190"/>
              <a:gd name="connsiteX1" fmla="*/ 500066 w 500066"/>
              <a:gd name="connsiteY1" fmla="*/ 0 h 357190"/>
              <a:gd name="connsiteX2" fmla="*/ 500066 w 500066"/>
              <a:gd name="connsiteY2" fmla="*/ 357190 h 357190"/>
              <a:gd name="connsiteX0" fmla="*/ 0 w 500066"/>
              <a:gd name="connsiteY0" fmla="*/ 0 h 0"/>
              <a:gd name="connsiteX1" fmla="*/ 500066 w 50006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066">
                <a:moveTo>
                  <a:pt x="0" y="0"/>
                </a:moveTo>
                <a:lnTo>
                  <a:pt x="500066" y="0"/>
                </a:lnTo>
              </a:path>
            </a:pathLst>
          </a:cu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4"/>
          <p:cNvSpPr/>
          <p:nvPr userDrawn="1"/>
        </p:nvSpPr>
        <p:spPr>
          <a:xfrm>
            <a:off x="8435579" y="6357939"/>
            <a:ext cx="541734" cy="357187"/>
          </a:xfrm>
          <a:custGeom>
            <a:avLst/>
            <a:gdLst>
              <a:gd name="connsiteX0" fmla="*/ 0 w 500066"/>
              <a:gd name="connsiteY0" fmla="*/ 0 h 357190"/>
              <a:gd name="connsiteX1" fmla="*/ 500066 w 500066"/>
              <a:gd name="connsiteY1" fmla="*/ 0 h 357190"/>
              <a:gd name="connsiteX2" fmla="*/ 500066 w 500066"/>
              <a:gd name="connsiteY2" fmla="*/ 357190 h 357190"/>
              <a:gd name="connsiteX3" fmla="*/ 0 w 500066"/>
              <a:gd name="connsiteY3" fmla="*/ 357190 h 357190"/>
              <a:gd name="connsiteX4" fmla="*/ 0 w 500066"/>
              <a:gd name="connsiteY4" fmla="*/ 0 h 357190"/>
              <a:gd name="connsiteX0" fmla="*/ 151280 w 651346"/>
              <a:gd name="connsiteY0" fmla="*/ 0 h 357190"/>
              <a:gd name="connsiteX1" fmla="*/ 651346 w 651346"/>
              <a:gd name="connsiteY1" fmla="*/ 0 h 357190"/>
              <a:gd name="connsiteX2" fmla="*/ 651346 w 651346"/>
              <a:gd name="connsiteY2" fmla="*/ 357190 h 357190"/>
              <a:gd name="connsiteX3" fmla="*/ 151280 w 651346"/>
              <a:gd name="connsiteY3" fmla="*/ 357190 h 357190"/>
              <a:gd name="connsiteX4" fmla="*/ 0 w 651346"/>
              <a:gd name="connsiteY4" fmla="*/ 351600 h 357190"/>
              <a:gd name="connsiteX5" fmla="*/ 151280 w 651346"/>
              <a:gd name="connsiteY5" fmla="*/ 0 h 357190"/>
              <a:gd name="connsiteX0" fmla="*/ 0 w 651346"/>
              <a:gd name="connsiteY0" fmla="*/ 351600 h 443040"/>
              <a:gd name="connsiteX1" fmla="*/ 151280 w 651346"/>
              <a:gd name="connsiteY1" fmla="*/ 0 h 443040"/>
              <a:gd name="connsiteX2" fmla="*/ 651346 w 651346"/>
              <a:gd name="connsiteY2" fmla="*/ 0 h 443040"/>
              <a:gd name="connsiteX3" fmla="*/ 651346 w 651346"/>
              <a:gd name="connsiteY3" fmla="*/ 357190 h 443040"/>
              <a:gd name="connsiteX4" fmla="*/ 151280 w 651346"/>
              <a:gd name="connsiteY4" fmla="*/ 357190 h 443040"/>
              <a:gd name="connsiteX5" fmla="*/ 91440 w 651346"/>
              <a:gd name="connsiteY5" fmla="*/ 443040 h 443040"/>
              <a:gd name="connsiteX0" fmla="*/ 59840 w 559906"/>
              <a:gd name="connsiteY0" fmla="*/ 0 h 443040"/>
              <a:gd name="connsiteX1" fmla="*/ 559906 w 559906"/>
              <a:gd name="connsiteY1" fmla="*/ 0 h 443040"/>
              <a:gd name="connsiteX2" fmla="*/ 559906 w 559906"/>
              <a:gd name="connsiteY2" fmla="*/ 357190 h 443040"/>
              <a:gd name="connsiteX3" fmla="*/ 59840 w 559906"/>
              <a:gd name="connsiteY3" fmla="*/ 357190 h 443040"/>
              <a:gd name="connsiteX4" fmla="*/ 0 w 559906"/>
              <a:gd name="connsiteY4" fmla="*/ 443040 h 443040"/>
              <a:gd name="connsiteX0" fmla="*/ 69152 w 569218"/>
              <a:gd name="connsiteY0" fmla="*/ 0 h 455963"/>
              <a:gd name="connsiteX1" fmla="*/ 569218 w 569218"/>
              <a:gd name="connsiteY1" fmla="*/ 0 h 455963"/>
              <a:gd name="connsiteX2" fmla="*/ 569218 w 569218"/>
              <a:gd name="connsiteY2" fmla="*/ 357190 h 455963"/>
              <a:gd name="connsiteX3" fmla="*/ 69152 w 569218"/>
              <a:gd name="connsiteY3" fmla="*/ 357190 h 455963"/>
              <a:gd name="connsiteX4" fmla="*/ 9312 w 569218"/>
              <a:gd name="connsiteY4" fmla="*/ 443040 h 455963"/>
              <a:gd name="connsiteX5" fmla="*/ 13278 w 569218"/>
              <a:gd name="connsiteY5" fmla="*/ 434728 h 455963"/>
              <a:gd name="connsiteX0" fmla="*/ 59840 w 559906"/>
              <a:gd name="connsiteY0" fmla="*/ 0 h 443040"/>
              <a:gd name="connsiteX1" fmla="*/ 559906 w 559906"/>
              <a:gd name="connsiteY1" fmla="*/ 0 h 443040"/>
              <a:gd name="connsiteX2" fmla="*/ 559906 w 559906"/>
              <a:gd name="connsiteY2" fmla="*/ 357190 h 443040"/>
              <a:gd name="connsiteX3" fmla="*/ 59840 w 559906"/>
              <a:gd name="connsiteY3" fmla="*/ 357190 h 443040"/>
              <a:gd name="connsiteX4" fmla="*/ 0 w 559906"/>
              <a:gd name="connsiteY4" fmla="*/ 443040 h 443040"/>
              <a:gd name="connsiteX0" fmla="*/ 0 w 500066"/>
              <a:gd name="connsiteY0" fmla="*/ 0 h 357190"/>
              <a:gd name="connsiteX1" fmla="*/ 500066 w 500066"/>
              <a:gd name="connsiteY1" fmla="*/ 0 h 357190"/>
              <a:gd name="connsiteX2" fmla="*/ 500066 w 500066"/>
              <a:gd name="connsiteY2" fmla="*/ 357190 h 357190"/>
              <a:gd name="connsiteX3" fmla="*/ 0 w 500066"/>
              <a:gd name="connsiteY3" fmla="*/ 357190 h 357190"/>
              <a:gd name="connsiteX0" fmla="*/ 0 w 500066"/>
              <a:gd name="connsiteY0" fmla="*/ 0 h 357190"/>
              <a:gd name="connsiteX1" fmla="*/ 500066 w 500066"/>
              <a:gd name="connsiteY1" fmla="*/ 0 h 357190"/>
              <a:gd name="connsiteX2" fmla="*/ 500066 w 500066"/>
              <a:gd name="connsiteY2" fmla="*/ 357190 h 35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0066" h="357190">
                <a:moveTo>
                  <a:pt x="0" y="0"/>
                </a:moveTo>
                <a:lnTo>
                  <a:pt x="500066" y="0"/>
                </a:lnTo>
                <a:lnTo>
                  <a:pt x="500066" y="357190"/>
                </a:lnTo>
              </a:path>
            </a:pathLst>
          </a:cu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772816"/>
            <a:ext cx="8915400" cy="43533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 smtClean="0"/>
              <a:t>Dříteč, 4.4.2015</a:t>
            </a:r>
            <a:endParaRPr lang="cs-CZ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3B3E3C-F080-4E0A-BFD1-800D472AA6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278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EE611B-4444-4492-B8C4-D7670B430BF2}" type="datetimeFigureOut">
              <a:rPr lang="cs-CZ" smtClean="0"/>
              <a:pPr>
                <a:defRPr/>
              </a:pPr>
              <a:t>22.11.2016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6B15C-71DD-437D-867F-B98275AD79D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799FB7-A261-4355-B632-DB0431F08DF1}" type="datetimeFigureOut">
              <a:rPr lang="cs-CZ" smtClean="0"/>
              <a:pPr>
                <a:defRPr/>
              </a:pPr>
              <a:t>22.11.2016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4455C8-A786-4EB7-BA8B-223C08AD2C1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A19210-581E-484E-B90D-FE83B64FA9E5}" type="datetimeFigureOut">
              <a:rPr lang="cs-CZ" smtClean="0"/>
              <a:pPr>
                <a:defRPr/>
              </a:pPr>
              <a:t>22.11.2016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D0468F-0ABE-476F-81EB-E21C1564C4A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C66E2-2C81-426E-B95B-FA8C83145873}" type="datetimeFigureOut">
              <a:rPr lang="cs-CZ" smtClean="0"/>
              <a:pPr>
                <a:defRPr/>
              </a:pPr>
              <a:t>22.11.2016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F41D-5CCD-40D3-801F-FC033F7C302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1384DE-EB94-45B8-BBB8-0EAEC837D6D7}" type="datetimeFigureOut">
              <a:rPr lang="cs-CZ" smtClean="0"/>
              <a:pPr>
                <a:defRPr/>
              </a:pPr>
              <a:t>22.11.2016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5B328-E594-42EB-939B-19977D7F65F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D21196-DA49-4405-875F-E6985B83FAFF}" type="datetimeFigureOut">
              <a:rPr lang="cs-CZ" smtClean="0"/>
              <a:pPr>
                <a:defRPr/>
              </a:pPr>
              <a:t>22.11.2016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712173-5CB1-4DBE-A5D8-DEA7776B5A67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0" y="2209801"/>
            <a:ext cx="3939092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09" y="731520"/>
            <a:ext cx="4351842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9F9C28-F520-4F4D-BFC5-6EA44708D3D4}" type="datetimeFigureOut">
              <a:rPr lang="cs-CZ" smtClean="0"/>
              <a:pPr>
                <a:defRPr/>
              </a:pPr>
              <a:t>22.11.2016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A7C47-DEF8-41FC-82B8-8705DDECAE1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0"/>
            <a:ext cx="44577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6"/>
            <a:ext cx="4001957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BDDEE8-F612-4295-9504-FECAFD103B67}" type="datetimeFigureOut">
              <a:rPr lang="cs-CZ" smtClean="0"/>
              <a:pPr>
                <a:defRPr/>
              </a:pPr>
              <a:t>22.11.2016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A3F50-941F-47FD-B5C5-E882E42E4E6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0" y="4372168"/>
            <a:ext cx="705522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1"/>
            <a:ext cx="272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91CA16C3-9A7C-4950-81C1-51CFF35B1814}" type="datetimeFigureOut">
              <a:rPr lang="cs-CZ" smtClean="0"/>
              <a:pPr>
                <a:defRPr/>
              </a:pPr>
              <a:t>22.11.2016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0" y="6172201"/>
            <a:ext cx="3632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1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CF8DD0CA-6CBE-4AA2-AFFD-B2840683DF5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hyperlink" Target="http://www.uvn.cz/index.php?option=com_content&amp;view=article&amp;id=994&amp;Itemid=745&amp;lang=c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file:///I:\Kolega%20p&#345;i%20&#353;it&#237;%20r&#225;ny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dnikatel.cz/zakony/zakon-373-2011-o-specifickych-zdravotnich-sluzbach/f4438934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dnikatel.cz/zakony/zakon-373-2011-o-specifickych-zdravotnich-sluzbach/f4438934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z/url?sa=i&amp;rct=j&amp;q=cherepanov+death&amp;source=images&amp;cd=&amp;cad=rja&amp;docid=a3QsKbEgyaM-3M&amp;tbnid=EHFs_1zkL3QOHM:&amp;ved=0CAUQjRw&amp;url=http://communities.sportsnet.ca/message/1283074;jsessionid=kJtXT7BLyxFBmJLJ0GRLwhmZhsvM3sCCCLJNwGJhfpTs4k8h1st3!1143293147&amp;ei=KeNBUeGcIs-YhQfptYGgBg&amp;bvm=bv.43287494,d.ZGU&amp;psig=AFQjCNH-4AYEf5MAywhwSHvktrb7QM8bug&amp;ust=1363358860202296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2.emf"/><Relationship Id="rId4" Type="http://schemas.openxmlformats.org/officeDocument/2006/relationships/oleObject" Target="../embeddings/Microsoft_Excel_97-2003_Worksheet1.xls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odnadpis 2"/>
          <p:cNvSpPr>
            <a:spLocks noGrp="1"/>
          </p:cNvSpPr>
          <p:nvPr>
            <p:ph type="subTitle" idx="1"/>
          </p:nvPr>
        </p:nvSpPr>
        <p:spPr>
          <a:xfrm>
            <a:off x="1733674" y="5092798"/>
            <a:ext cx="5761038" cy="593616"/>
          </a:xfrm>
        </p:spPr>
        <p:txBody>
          <a:bodyPr/>
          <a:lstStyle/>
          <a:p>
            <a:pPr algn="ctr" eaLnBrk="1" hangingPunct="1"/>
            <a:r>
              <a:rPr lang="cs-CZ" dirty="0" smtClean="0">
                <a:solidFill>
                  <a:srgbClr val="898989"/>
                </a:solidFill>
                <a:latin typeface="Arial" charset="0"/>
              </a:rPr>
              <a:t>MUDr. Jaroslav Větvička</a:t>
            </a:r>
          </a:p>
        </p:txBody>
      </p:sp>
      <p:sp>
        <p:nvSpPr>
          <p:cNvPr id="15361" name="Nadpis 1"/>
          <p:cNvSpPr>
            <a:spLocks noGrp="1"/>
          </p:cNvSpPr>
          <p:nvPr>
            <p:ph type="ctrTitle"/>
          </p:nvPr>
        </p:nvSpPr>
        <p:spPr>
          <a:xfrm>
            <a:off x="671512" y="1656177"/>
            <a:ext cx="8347075" cy="1109662"/>
          </a:xfrm>
        </p:spPr>
        <p:txBody>
          <a:bodyPr/>
          <a:lstStyle/>
          <a:p>
            <a:pPr eaLnBrk="1" hangingPunct="1"/>
            <a:r>
              <a:rPr lang="cs-CZ" sz="3600" dirty="0" smtClean="0">
                <a:effectLst>
                  <a:reflection blurRad="6350" endPos="0" dir="5400000" sy="-100000" algn="bl" rotWithShape="0"/>
                </a:effectLst>
                <a:latin typeface="Arial" charset="0"/>
              </a:rPr>
              <a:t>Zdravotní zajištění vrchol. sportu a sportovní reprezentace ČR</a:t>
            </a:r>
            <a:br>
              <a:rPr lang="cs-CZ" sz="3600" dirty="0" smtClean="0">
                <a:effectLst>
                  <a:reflection blurRad="6350" endPos="0" dir="5400000" sy="-100000" algn="bl" rotWithShape="0"/>
                </a:effectLst>
                <a:latin typeface="Arial" charset="0"/>
              </a:rPr>
            </a:br>
            <a:r>
              <a:rPr lang="cs-CZ" sz="4000" dirty="0" smtClean="0">
                <a:effectLst>
                  <a:reflection blurRad="6350" endPos="0" dir="5400000" sy="-100000" algn="bl" rotWithShape="0"/>
                </a:effectLst>
                <a:latin typeface="Arial" charset="0"/>
              </a:rPr>
              <a:t> </a:t>
            </a:r>
            <a:br>
              <a:rPr lang="cs-CZ" sz="4000" dirty="0" smtClean="0">
                <a:effectLst>
                  <a:reflection blurRad="6350" endPos="0" dir="5400000" sy="-100000" algn="bl" rotWithShape="0"/>
                </a:effectLst>
                <a:latin typeface="Arial" charset="0"/>
              </a:rPr>
            </a:br>
            <a:r>
              <a:rPr lang="cs-CZ" sz="2800" dirty="0" smtClean="0">
                <a:effectLst>
                  <a:reflection blurRad="6350" endPos="0" dir="5400000" sy="-100000" algn="bl" rotWithShape="0"/>
                </a:effectLst>
                <a:latin typeface="Arial" charset="0"/>
              </a:rPr>
              <a:t>Zkušenosti ze zdravotního zabezpečení Českého olympijského týmu v letech 2000 - 2016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12" y="5178425"/>
            <a:ext cx="11731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logoCZZS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3574" y="5389606"/>
            <a:ext cx="1728787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czech-team15"/>
          <p:cNvPicPr>
            <a:picLocks noChangeAspect="1" noChangeArrowheads="1"/>
          </p:cNvPicPr>
          <p:nvPr/>
        </p:nvPicPr>
        <p:blipFill rotWithShape="1">
          <a:blip r:embed="rId5" cstate="print"/>
          <a:srcRect l="33455" r="33091"/>
          <a:stretch/>
        </p:blipFill>
        <p:spPr bwMode="auto">
          <a:xfrm>
            <a:off x="4499387" y="730250"/>
            <a:ext cx="698913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2936776" y="5589240"/>
            <a:ext cx="34559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dirty="0" smtClean="0"/>
              <a:t>22. 11. 2016</a:t>
            </a:r>
          </a:p>
          <a:p>
            <a:pPr algn="ctr">
              <a:spcBef>
                <a:spcPct val="50000"/>
              </a:spcBef>
            </a:pPr>
            <a:r>
              <a:rPr lang="cs-CZ" sz="2400" dirty="0" smtClean="0"/>
              <a:t>3. </a:t>
            </a:r>
            <a:r>
              <a:rPr lang="cs-CZ" sz="2400" dirty="0"/>
              <a:t>l</a:t>
            </a:r>
            <a:r>
              <a:rPr lang="cs-CZ" sz="2400" dirty="0" smtClean="0"/>
              <a:t>ékařská fakulta UK</a:t>
            </a:r>
            <a:endParaRPr lang="cs-CZ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Skupina 5"/>
          <p:cNvGrpSpPr>
            <a:grpSpLocks/>
          </p:cNvGrpSpPr>
          <p:nvPr/>
        </p:nvGrpSpPr>
        <p:grpSpPr bwMode="auto">
          <a:xfrm>
            <a:off x="116946" y="6237289"/>
            <a:ext cx="9673829" cy="530225"/>
            <a:chOff x="107504" y="6237312"/>
            <a:chExt cx="8929406" cy="530378"/>
          </a:xfrm>
        </p:grpSpPr>
        <p:pic>
          <p:nvPicPr>
            <p:cNvPr id="11268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237312"/>
              <a:ext cx="576064" cy="53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11" descr="cot_barevne_male_mini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4448" y="6237312"/>
              <a:ext cx="432462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683568" y="6381328"/>
              <a:ext cx="7920880" cy="292388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defRPr/>
              </a:pPr>
              <a:r>
                <a:rPr lang="cs-CZ" sz="1300" spc="1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Stručný přehled zdravotního zajištění české sportovní reprezentace a jeho současný stav</a:t>
              </a:r>
            </a:p>
          </p:txBody>
        </p:sp>
      </p:grpSp>
      <p:sp>
        <p:nvSpPr>
          <p:cNvPr id="11267" name="Rectangle 3"/>
          <p:cNvSpPr txBox="1">
            <a:spLocks noChangeArrowheads="1"/>
          </p:cNvSpPr>
          <p:nvPr/>
        </p:nvSpPr>
        <p:spPr bwMode="auto">
          <a:xfrm>
            <a:off x="662120" y="1412875"/>
            <a:ext cx="874858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marL="361950" indent="-361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27088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075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43063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3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CZZSR </a:t>
            </a:r>
            <a:r>
              <a:rPr lang="cs-CZ" altLang="cs-CZ" sz="3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Praha, </a:t>
            </a:r>
            <a:r>
              <a:rPr lang="cs-CZ" altLang="cs-CZ" sz="30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o.s</a:t>
            </a:r>
            <a:r>
              <a:rPr lang="cs-CZ" altLang="cs-CZ" sz="3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.</a:t>
            </a:r>
            <a:r>
              <a:rPr lang="cs-CZ" altLang="cs-CZ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r>
              <a:rPr lang="cs-CZ" alt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(</a:t>
            </a: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ÚVN , MUDr. Větvička)</a:t>
            </a:r>
          </a:p>
          <a:p>
            <a:pPr marL="998538" lvl="1" indent="-457200" eaLnBrk="1" hangingPunct="1">
              <a:spcAft>
                <a:spcPts val="600"/>
              </a:spcAft>
              <a:buClr>
                <a:schemeClr val="bg2">
                  <a:lumMod val="25000"/>
                </a:schemeClr>
              </a:buClr>
              <a:buSzPct val="95000"/>
              <a:buFont typeface="Wingdings" panose="05000000000000000000" pitchFamily="2" charset="2"/>
              <a:buChar char="q"/>
            </a:pPr>
            <a:r>
              <a:rPr lang="cs-CZ" alt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Koordinace zdravotní péče ve vrcholovém sportu</a:t>
            </a:r>
            <a:endParaRPr lang="cs-CZ" altLang="cs-CZ" sz="26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marL="998538" lvl="1" indent="-457200" eaLnBrk="1" hangingPunct="1">
              <a:spcAft>
                <a:spcPts val="600"/>
              </a:spcAft>
              <a:buClr>
                <a:schemeClr val="bg2">
                  <a:lumMod val="25000"/>
                </a:schemeClr>
              </a:buClr>
              <a:buSzPct val="95000"/>
              <a:buFont typeface="Wingdings" panose="05000000000000000000" pitchFamily="2" charset="2"/>
              <a:buChar char="q"/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příprava a materiální zajištění OH</a:t>
            </a:r>
          </a:p>
          <a:p>
            <a:pPr marL="998538" lvl="1" indent="-457200" eaLnBrk="1" hangingPunct="1">
              <a:spcAft>
                <a:spcPts val="600"/>
              </a:spcAft>
              <a:buClr>
                <a:schemeClr val="bg2">
                  <a:lumMod val="25000"/>
                </a:schemeClr>
              </a:buClr>
              <a:buSzPct val="95000"/>
              <a:buFont typeface="Wingdings" panose="05000000000000000000" pitchFamily="2" charset="2"/>
              <a:buChar char="q"/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management péče pro sportovce především v ÚVN, FN Motol, VFN Praha a na další špičková pracoviště</a:t>
            </a:r>
          </a:p>
          <a:p>
            <a:pPr marL="998538" lvl="1" indent="-457200" eaLnBrk="1" hangingPunct="1">
              <a:spcAft>
                <a:spcPts val="600"/>
              </a:spcAft>
              <a:buClr>
                <a:schemeClr val="bg2">
                  <a:lumMod val="25000"/>
                </a:schemeClr>
              </a:buClr>
              <a:buSzPct val="95000"/>
              <a:buFont typeface="Wingdings" panose="05000000000000000000" pitchFamily="2" charset="2"/>
              <a:buChar char="q"/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vlastní zdrav. činnost (ortopedie, TVL, interna)</a:t>
            </a:r>
          </a:p>
          <a:p>
            <a:pPr marL="998538" lvl="1" indent="-457200" eaLnBrk="1" hangingPunct="1">
              <a:spcAft>
                <a:spcPts val="600"/>
              </a:spcAft>
              <a:buClr>
                <a:schemeClr val="bg2">
                  <a:lumMod val="25000"/>
                </a:schemeClr>
              </a:buClr>
              <a:buSzPct val="95000"/>
              <a:buFont typeface="Wingdings" panose="05000000000000000000" pitchFamily="2" charset="2"/>
              <a:buChar char="q"/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evidence zdravotníků VS</a:t>
            </a:r>
          </a:p>
          <a:p>
            <a:pPr marL="998538" lvl="1" indent="-457200" eaLnBrk="1" hangingPunct="1">
              <a:spcAft>
                <a:spcPts val="600"/>
              </a:spcAft>
              <a:buClr>
                <a:schemeClr val="bg2">
                  <a:lumMod val="25000"/>
                </a:schemeClr>
              </a:buClr>
              <a:buSzPct val="95000"/>
              <a:buFont typeface="Wingdings" panose="05000000000000000000" pitchFamily="2" charset="2"/>
              <a:buChar char="q"/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spolupořádání předolympijských </a:t>
            </a:r>
            <a:r>
              <a:rPr lang="cs-CZ" alt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symposií</a:t>
            </a:r>
          </a:p>
          <a:p>
            <a:pPr marL="998538" lvl="1" indent="-457200" eaLnBrk="1" hangingPunct="1">
              <a:spcAft>
                <a:spcPts val="600"/>
              </a:spcAft>
              <a:buClr>
                <a:schemeClr val="bg2">
                  <a:lumMod val="25000"/>
                </a:schemeClr>
              </a:buClr>
              <a:buSzPct val="95000"/>
              <a:buFont typeface="Wingdings" panose="05000000000000000000" pitchFamily="2" charset="2"/>
              <a:buChar char="q"/>
            </a:pPr>
            <a:r>
              <a:rPr lang="cs-CZ" alt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Dříve </a:t>
            </a: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jako sekretariát LK ČOV</a:t>
            </a:r>
          </a:p>
          <a:p>
            <a:pPr marL="998538" lvl="1" indent="-457200" eaLnBrk="1" hangingPunct="1">
              <a:spcAft>
                <a:spcPts val="600"/>
              </a:spcAft>
              <a:buClr>
                <a:schemeClr val="bg2">
                  <a:lumMod val="25000"/>
                </a:schemeClr>
              </a:buClr>
              <a:buSzPct val="95000"/>
              <a:buFont typeface="Wingdings" panose="05000000000000000000" pitchFamily="2" charset="2"/>
              <a:buChar char="q"/>
            </a:pPr>
            <a:endParaRPr lang="cs-CZ" altLang="cs-CZ" sz="26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endParaRPr lang="cs-CZ" altLang="cs-CZ" sz="2600" b="1" dirty="0">
              <a:solidFill>
                <a:srgbClr val="C8E3FB"/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endParaRPr lang="cs-CZ" altLang="cs-CZ" sz="2600" b="1" dirty="0">
              <a:solidFill>
                <a:srgbClr val="C8E3FB"/>
              </a:solidFill>
              <a:latin typeface="Calibri" pitchFamily="34" charset="0"/>
            </a:endParaRPr>
          </a:p>
          <a:p>
            <a:pPr eaLnBrk="1" hangingPunct="1">
              <a:spcAft>
                <a:spcPts val="1200"/>
              </a:spcAft>
              <a:buClr>
                <a:srgbClr val="C8E3FB"/>
              </a:buClr>
              <a:buSzPct val="95000"/>
            </a:pPr>
            <a:endParaRPr lang="cs-CZ" altLang="cs-CZ" sz="2600" b="1" dirty="0">
              <a:solidFill>
                <a:srgbClr val="C8E3FB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6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Skupina 5"/>
          <p:cNvGrpSpPr>
            <a:grpSpLocks/>
          </p:cNvGrpSpPr>
          <p:nvPr/>
        </p:nvGrpSpPr>
        <p:grpSpPr bwMode="auto">
          <a:xfrm>
            <a:off x="116946" y="6237289"/>
            <a:ext cx="9673829" cy="530225"/>
            <a:chOff x="107504" y="6237312"/>
            <a:chExt cx="8929406" cy="530378"/>
          </a:xfrm>
        </p:grpSpPr>
        <p:pic>
          <p:nvPicPr>
            <p:cNvPr id="12292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237312"/>
              <a:ext cx="576064" cy="53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3" name="Picture 11" descr="cot_barevne_male_mini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4448" y="6237312"/>
              <a:ext cx="432462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683568" y="6381328"/>
              <a:ext cx="7920880" cy="292388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defRPr/>
              </a:pPr>
              <a:r>
                <a:rPr lang="cs-CZ" sz="1300" spc="1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Stručný přehled zdravotního zajištění české sportovní reprezentace a jeho současný stav</a:t>
              </a: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62120" y="981075"/>
            <a:ext cx="874858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marL="361950" indent="-361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27088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075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43063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Regionální pracoviště CZZSR Sever 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</a:b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(Jilemnice, vedoucí lékař MUDr. </a:t>
            </a:r>
            <a:r>
              <a:rPr lang="cs-CZ" altLang="cs-CZ" sz="2400" b="1" dirty="0" err="1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Koldovský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) – koordinace a poskytování péče především pro zimní olympijskou reprezentaci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Regionální pracoviště CZZSR </a:t>
            </a:r>
            <a:r>
              <a:rPr lang="cs-CZ" altLang="cs-CZ" sz="24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Brno 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</a:b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(Brno, vedoucí lékař MUDr. Martinková) – koordinace a poskytování péče pro moravský region a převážně letní olympijskou </a:t>
            </a:r>
            <a:r>
              <a:rPr lang="cs-CZ" altLang="cs-CZ" sz="24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reprezentaci</a:t>
            </a:r>
            <a:endParaRPr lang="cs-CZ" altLang="cs-CZ" sz="24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Regionální pracoviště CZZSR Východní Čechy 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</a:b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(Dříteč, </a:t>
            </a:r>
            <a:r>
              <a:rPr lang="cs-CZ" altLang="cs-CZ" sz="2400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Sportklinik</a:t>
            </a:r>
            <a:r>
              <a:rPr lang="cs-CZ" altLang="cs-CZ" sz="24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, vedoucí 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lékař MUDr. Neumann) – koordinace a poskytování péče pro Východočeský region, atletickou </a:t>
            </a:r>
            <a:r>
              <a:rPr lang="cs-CZ" altLang="cs-CZ" sz="24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reprezentaci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Regionální pracoviště CZZSR </a:t>
            </a:r>
            <a:r>
              <a:rPr lang="cs-CZ" altLang="cs-CZ" sz="24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Ostrava 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/>
            </a:r>
            <a:b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</a:br>
            <a:r>
              <a:rPr lang="cs-CZ" altLang="cs-CZ" sz="24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(Ostrava, 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vedoucí lékař MUDr. </a:t>
            </a:r>
            <a:r>
              <a:rPr lang="cs-CZ" altLang="cs-CZ" sz="24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Sikora) 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– koordinace a poskytování péče pro </a:t>
            </a:r>
            <a:r>
              <a:rPr lang="cs-CZ" altLang="cs-CZ" sz="24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Severomoravský region, </a:t>
            </a:r>
            <a:r>
              <a:rPr lang="cs-CZ" alt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atletickou reprezentaci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endParaRPr lang="cs-CZ" altLang="cs-CZ" sz="24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endParaRPr lang="cs-CZ" altLang="cs-CZ" sz="2400" b="1" dirty="0">
              <a:solidFill>
                <a:srgbClr val="C8E3FB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endParaRPr lang="cs-CZ" altLang="cs-CZ" sz="2400" b="1" dirty="0">
              <a:solidFill>
                <a:srgbClr val="C8E3FB"/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</a:pPr>
            <a:endParaRPr lang="cs-CZ" altLang="cs-CZ" sz="2400" b="1" dirty="0">
              <a:solidFill>
                <a:srgbClr val="C8E3FB"/>
              </a:solidFill>
              <a:latin typeface="Calibri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20552" y="404664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chemeClr val="accent6">
                    <a:lumMod val="50000"/>
                  </a:schemeClr>
                </a:solidFill>
              </a:rPr>
              <a:t>Rok 2012 – vznik sítě lokálních pracovišť CZZSR</a:t>
            </a:r>
            <a:endParaRPr lang="cs-CZ" sz="2400" b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8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jnovak\Documents\02 Osobní\17 Řád křižovníků\Mapa\kraj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622" y="1196976"/>
            <a:ext cx="8280797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>
            <a:spLocks noChangeArrowheads="1"/>
          </p:cNvSpPr>
          <p:nvPr/>
        </p:nvSpPr>
        <p:spPr bwMode="auto">
          <a:xfrm>
            <a:off x="1910689" y="2492375"/>
            <a:ext cx="2964921" cy="1657350"/>
          </a:xfrm>
          <a:prstGeom prst="ellipse">
            <a:avLst/>
          </a:prstGeom>
          <a:solidFill>
            <a:srgbClr val="D9D9D9">
              <a:alpha val="30196"/>
            </a:srgbClr>
          </a:solidFill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b="1" dirty="0" smtClean="0"/>
              <a:t>CZZSR, CPM, ISL </a:t>
            </a:r>
            <a:r>
              <a:rPr lang="cs-CZ" sz="1600" dirty="0" smtClean="0"/>
              <a:t> Větvička, Kolář, Dostal</a:t>
            </a:r>
            <a:endParaRPr lang="cs-CZ" sz="1600" dirty="0"/>
          </a:p>
        </p:txBody>
      </p:sp>
      <p:sp>
        <p:nvSpPr>
          <p:cNvPr id="6" name="Elipsa 5"/>
          <p:cNvSpPr/>
          <p:nvPr/>
        </p:nvSpPr>
        <p:spPr>
          <a:xfrm>
            <a:off x="5109502" y="4221163"/>
            <a:ext cx="2340636" cy="1439862"/>
          </a:xfrm>
          <a:prstGeom prst="ellipse">
            <a:avLst/>
          </a:prstGeom>
          <a:solidFill>
            <a:schemeClr val="bg1">
              <a:lumMod val="85000"/>
              <a:alpha val="30000"/>
            </a:schemeClr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>
                <a:solidFill>
                  <a:schemeClr val="tx1"/>
                </a:solidFill>
              </a:rPr>
              <a:t>Brno</a:t>
            </a:r>
          </a:p>
          <a:p>
            <a:pPr algn="ctr">
              <a:defRPr/>
            </a:pPr>
            <a:r>
              <a:rPr lang="cs-CZ" sz="1600">
                <a:solidFill>
                  <a:schemeClr val="tx1"/>
                </a:solidFill>
              </a:rPr>
              <a:t>MUDr. Martinková</a:t>
            </a:r>
          </a:p>
        </p:txBody>
      </p:sp>
      <p:sp>
        <p:nvSpPr>
          <p:cNvPr id="2" name="Elipsa 5"/>
          <p:cNvSpPr/>
          <p:nvPr/>
        </p:nvSpPr>
        <p:spPr>
          <a:xfrm>
            <a:off x="3314040" y="1341439"/>
            <a:ext cx="1950244" cy="1582737"/>
          </a:xfrm>
          <a:prstGeom prst="ellipse">
            <a:avLst/>
          </a:prstGeom>
          <a:solidFill>
            <a:schemeClr val="bg1">
              <a:lumMod val="85000"/>
              <a:alpha val="30000"/>
            </a:schemeClr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>
                <a:solidFill>
                  <a:schemeClr val="tx1"/>
                </a:solidFill>
              </a:rPr>
              <a:t>Sever -</a:t>
            </a:r>
            <a:r>
              <a:rPr lang="cs-CZ" sz="1600">
                <a:solidFill>
                  <a:schemeClr val="tx1"/>
                </a:solidFill>
              </a:rPr>
              <a:t>Jilemnice</a:t>
            </a:r>
          </a:p>
          <a:p>
            <a:pPr algn="ctr">
              <a:defRPr/>
            </a:pPr>
            <a:r>
              <a:rPr lang="cs-CZ" sz="1600">
                <a:solidFill>
                  <a:schemeClr val="tx1"/>
                </a:solidFill>
              </a:rPr>
              <a:t>MUDr. Koldovský</a:t>
            </a:r>
            <a:r>
              <a:rPr lang="cs-CZ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Elipsa 5"/>
          <p:cNvSpPr/>
          <p:nvPr/>
        </p:nvSpPr>
        <p:spPr>
          <a:xfrm>
            <a:off x="4562608" y="2852738"/>
            <a:ext cx="1793742" cy="1511300"/>
          </a:xfrm>
          <a:prstGeom prst="ellipse">
            <a:avLst/>
          </a:prstGeom>
          <a:solidFill>
            <a:schemeClr val="bg1">
              <a:lumMod val="85000"/>
              <a:alpha val="30000"/>
            </a:schemeClr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>
                <a:solidFill>
                  <a:schemeClr val="tx1"/>
                </a:solidFill>
              </a:rPr>
              <a:t>Východní Čechy</a:t>
            </a:r>
          </a:p>
          <a:p>
            <a:pPr algn="ctr">
              <a:defRPr/>
            </a:pPr>
            <a:r>
              <a:rPr lang="cs-CZ" sz="1600">
                <a:solidFill>
                  <a:schemeClr val="tx1"/>
                </a:solidFill>
              </a:rPr>
              <a:t>MUDr. Neumann Dříteč</a:t>
            </a:r>
          </a:p>
        </p:txBody>
      </p:sp>
      <p:sp>
        <p:nvSpPr>
          <p:cNvPr id="5" name="Elipsa 5"/>
          <p:cNvSpPr/>
          <p:nvPr/>
        </p:nvSpPr>
        <p:spPr>
          <a:xfrm>
            <a:off x="6669353" y="3141663"/>
            <a:ext cx="1793743" cy="1511300"/>
          </a:xfrm>
          <a:prstGeom prst="ellipse">
            <a:avLst/>
          </a:prstGeom>
          <a:solidFill>
            <a:schemeClr val="bg1">
              <a:lumMod val="85000"/>
              <a:alpha val="30000"/>
            </a:schemeClr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>
                <a:solidFill>
                  <a:schemeClr val="tx1"/>
                </a:solidFill>
              </a:rPr>
              <a:t>Severní Morava</a:t>
            </a:r>
          </a:p>
          <a:p>
            <a:pPr algn="ctr">
              <a:defRPr/>
            </a:pPr>
            <a:r>
              <a:rPr lang="cs-CZ" sz="1600">
                <a:solidFill>
                  <a:schemeClr val="tx1"/>
                </a:solidFill>
              </a:rPr>
              <a:t>MUDr. Sikora</a:t>
            </a:r>
          </a:p>
        </p:txBody>
      </p:sp>
    </p:spTree>
    <p:extLst>
      <p:ext uri="{BB962C8B-B14F-4D97-AF65-F5344CB8AC3E}">
        <p14:creationId xmlns:p14="http://schemas.microsoft.com/office/powerpoint/2010/main" val="69591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560512" y="908720"/>
            <a:ext cx="7055220" cy="1143000"/>
          </a:xfrm>
        </p:spPr>
        <p:txBody>
          <a:bodyPr/>
          <a:lstStyle/>
          <a:p>
            <a:pPr algn="l"/>
            <a:r>
              <a:rPr lang="cs-CZ" dirty="0" smtClean="0"/>
              <a:t>Úloha regionálních pracovišť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28372" y="2468880"/>
            <a:ext cx="8915400" cy="4389120"/>
          </a:xfrm>
        </p:spPr>
        <p:txBody>
          <a:bodyPr/>
          <a:lstStyle/>
          <a:p>
            <a:r>
              <a:rPr lang="cs-CZ" dirty="0" smtClean="0"/>
              <a:t>Management dg. a léčebné péče ve svém  regionu, popř. zajištění speciálních služeb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Každé pracoviště má návaznost na řadu dalších spolupracujících zařízení, klinik, atp.</a:t>
            </a:r>
          </a:p>
        </p:txBody>
      </p:sp>
    </p:spTree>
    <p:extLst>
      <p:ext uri="{BB962C8B-B14F-4D97-AF65-F5344CB8AC3E}">
        <p14:creationId xmlns:p14="http://schemas.microsoft.com/office/powerpoint/2010/main" val="152834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632519" y="704088"/>
            <a:ext cx="8778181" cy="1143000"/>
          </a:xfrm>
        </p:spPr>
        <p:txBody>
          <a:bodyPr/>
          <a:lstStyle/>
          <a:p>
            <a:pPr algn="l"/>
            <a:r>
              <a:rPr lang="cs-CZ" sz="4000" dirty="0" err="1" smtClean="0"/>
              <a:t>Emergentní</a:t>
            </a:r>
            <a:r>
              <a:rPr lang="cs-CZ" sz="4000" dirty="0" smtClean="0"/>
              <a:t> služby</a:t>
            </a:r>
            <a:br>
              <a:rPr lang="cs-CZ" sz="4000" dirty="0" smtClean="0"/>
            </a:br>
            <a:r>
              <a:rPr lang="cs-CZ" sz="3200" dirty="0" smtClean="0"/>
              <a:t>(po pracovní době a volné dny)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84393" y="2451080"/>
            <a:ext cx="8915400" cy="4389120"/>
          </a:xfrm>
        </p:spPr>
        <p:txBody>
          <a:bodyPr>
            <a:normAutofit/>
          </a:bodyPr>
          <a:lstStyle/>
          <a:p>
            <a:r>
              <a:rPr lang="cs-CZ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Emergentní</a:t>
            </a:r>
            <a:r>
              <a:rPr lang="cs-C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oddělení velkých spádových nemocnic</a:t>
            </a:r>
          </a:p>
          <a:p>
            <a:pPr marL="0" indent="0">
              <a:buNone/>
            </a:pPr>
            <a:endParaRPr lang="cs-CZ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Tísňové linky 155 – ZSLP</a:t>
            </a:r>
          </a:p>
          <a:p>
            <a:pPr>
              <a:buFontTx/>
              <a:buNone/>
            </a:pPr>
            <a:r>
              <a:rPr lang="cs-CZ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		112 </a:t>
            </a:r>
            <a:r>
              <a:rPr lang="cs-CZ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sz="3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cs-CZ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niverzální</a:t>
            </a:r>
            <a:endParaRPr lang="cs-CZ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4">
              <a:buFontTx/>
              <a:buNone/>
            </a:pPr>
            <a:endParaRPr lang="cs-CZ" sz="3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1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jnovak\Documents\02 Osobní\17 Řád křižovníků\Mapa\kraj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622" y="1196976"/>
            <a:ext cx="8280797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Elipsa 3"/>
          <p:cNvSpPr>
            <a:spLocks noChangeArrowheads="1"/>
          </p:cNvSpPr>
          <p:nvPr/>
        </p:nvSpPr>
        <p:spPr bwMode="auto">
          <a:xfrm>
            <a:off x="1910689" y="2492375"/>
            <a:ext cx="2964921" cy="1657350"/>
          </a:xfrm>
          <a:prstGeom prst="ellipse">
            <a:avLst/>
          </a:prstGeom>
          <a:solidFill>
            <a:srgbClr val="D9D9D9">
              <a:alpha val="30196"/>
            </a:srgbClr>
          </a:solidFill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b="1" dirty="0" smtClean="0"/>
              <a:t>CZZSR, CPM, ISL  </a:t>
            </a:r>
            <a:endParaRPr lang="cs-CZ" sz="1600" dirty="0"/>
          </a:p>
        </p:txBody>
      </p:sp>
      <p:sp>
        <p:nvSpPr>
          <p:cNvPr id="6" name="Elipsa 5"/>
          <p:cNvSpPr/>
          <p:nvPr/>
        </p:nvSpPr>
        <p:spPr>
          <a:xfrm>
            <a:off x="5109502" y="4221163"/>
            <a:ext cx="2340636" cy="1439862"/>
          </a:xfrm>
          <a:prstGeom prst="ellipse">
            <a:avLst/>
          </a:prstGeom>
          <a:solidFill>
            <a:schemeClr val="bg1">
              <a:lumMod val="85000"/>
              <a:alpha val="30000"/>
            </a:schemeClr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>
                <a:solidFill>
                  <a:schemeClr val="tx1"/>
                </a:solidFill>
              </a:rPr>
              <a:t>Brno</a:t>
            </a:r>
          </a:p>
          <a:p>
            <a:pPr algn="ctr">
              <a:defRPr/>
            </a:pPr>
            <a:r>
              <a:rPr lang="cs-CZ" sz="1600">
                <a:solidFill>
                  <a:schemeClr val="tx1"/>
                </a:solidFill>
              </a:rPr>
              <a:t>MUDr. Martinková</a:t>
            </a:r>
          </a:p>
        </p:txBody>
      </p:sp>
      <p:sp>
        <p:nvSpPr>
          <p:cNvPr id="2" name="Elipsa 5"/>
          <p:cNvSpPr/>
          <p:nvPr/>
        </p:nvSpPr>
        <p:spPr>
          <a:xfrm>
            <a:off x="3314040" y="1341439"/>
            <a:ext cx="1950244" cy="1582737"/>
          </a:xfrm>
          <a:prstGeom prst="ellipse">
            <a:avLst/>
          </a:prstGeom>
          <a:solidFill>
            <a:schemeClr val="bg1">
              <a:lumMod val="85000"/>
              <a:alpha val="30000"/>
            </a:schemeClr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>
                <a:solidFill>
                  <a:schemeClr val="tx1"/>
                </a:solidFill>
              </a:rPr>
              <a:t>Sever -</a:t>
            </a:r>
            <a:r>
              <a:rPr lang="cs-CZ" sz="1600">
                <a:solidFill>
                  <a:schemeClr val="tx1"/>
                </a:solidFill>
              </a:rPr>
              <a:t>Jilemnice</a:t>
            </a:r>
          </a:p>
          <a:p>
            <a:pPr algn="ctr">
              <a:defRPr/>
            </a:pPr>
            <a:r>
              <a:rPr lang="cs-CZ" sz="1600">
                <a:solidFill>
                  <a:schemeClr val="tx1"/>
                </a:solidFill>
              </a:rPr>
              <a:t>MUDr. Koldovský</a:t>
            </a:r>
            <a:r>
              <a:rPr lang="cs-CZ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Elipsa 5"/>
          <p:cNvSpPr/>
          <p:nvPr/>
        </p:nvSpPr>
        <p:spPr>
          <a:xfrm>
            <a:off x="4562608" y="2852738"/>
            <a:ext cx="1793742" cy="1511300"/>
          </a:xfrm>
          <a:prstGeom prst="ellipse">
            <a:avLst/>
          </a:prstGeom>
          <a:solidFill>
            <a:schemeClr val="bg1">
              <a:lumMod val="85000"/>
              <a:alpha val="30000"/>
            </a:schemeClr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>
                <a:solidFill>
                  <a:schemeClr val="tx1"/>
                </a:solidFill>
              </a:rPr>
              <a:t>Východní Čechy</a:t>
            </a:r>
          </a:p>
          <a:p>
            <a:pPr algn="ctr">
              <a:defRPr/>
            </a:pPr>
            <a:r>
              <a:rPr lang="cs-CZ" sz="1600">
                <a:solidFill>
                  <a:schemeClr val="tx1"/>
                </a:solidFill>
              </a:rPr>
              <a:t>MUDr. Neumann Dříteč</a:t>
            </a:r>
          </a:p>
        </p:txBody>
      </p:sp>
      <p:sp>
        <p:nvSpPr>
          <p:cNvPr id="5" name="Elipsa 5"/>
          <p:cNvSpPr/>
          <p:nvPr/>
        </p:nvSpPr>
        <p:spPr>
          <a:xfrm>
            <a:off x="6669353" y="3141663"/>
            <a:ext cx="1793743" cy="1511300"/>
          </a:xfrm>
          <a:prstGeom prst="ellipse">
            <a:avLst/>
          </a:prstGeom>
          <a:solidFill>
            <a:schemeClr val="bg1">
              <a:lumMod val="85000"/>
              <a:alpha val="30000"/>
            </a:schemeClr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b="1">
                <a:solidFill>
                  <a:schemeClr val="tx1"/>
                </a:solidFill>
              </a:rPr>
              <a:t>Severní Morava</a:t>
            </a:r>
          </a:p>
          <a:p>
            <a:pPr algn="ctr">
              <a:defRPr/>
            </a:pPr>
            <a:r>
              <a:rPr lang="cs-CZ" sz="1600">
                <a:solidFill>
                  <a:schemeClr val="tx1"/>
                </a:solidFill>
              </a:rPr>
              <a:t>MUDr. Sikora</a:t>
            </a:r>
          </a:p>
        </p:txBody>
      </p:sp>
      <p:sp>
        <p:nvSpPr>
          <p:cNvPr id="33799" name="AutoShape 8"/>
          <p:cNvSpPr>
            <a:spLocks noChangeArrowheads="1"/>
          </p:cNvSpPr>
          <p:nvPr/>
        </p:nvSpPr>
        <p:spPr bwMode="auto">
          <a:xfrm>
            <a:off x="6356349" y="341312"/>
            <a:ext cx="3355314" cy="2979738"/>
          </a:xfrm>
          <a:prstGeom prst="wedgeRectCallout">
            <a:avLst>
              <a:gd name="adj1" fmla="val -128833"/>
              <a:gd name="adj2" fmla="val 38491"/>
            </a:avLst>
          </a:prstGeom>
          <a:solidFill>
            <a:schemeClr val="accent1">
              <a:alpha val="43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cs-CZ" dirty="0"/>
          </a:p>
        </p:txBody>
      </p:sp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6537294" y="938629"/>
            <a:ext cx="304882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cs-CZ" sz="2000" b="1" dirty="0" err="1">
                <a:solidFill>
                  <a:srgbClr val="002060"/>
                </a:solidFill>
              </a:rPr>
              <a:t>Emergency</a:t>
            </a:r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ÚVN Střešovice</a:t>
            </a:r>
            <a:endParaRPr lang="cs-CZ" sz="20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cs-CZ" sz="2000" b="1" dirty="0" err="1">
                <a:solidFill>
                  <a:srgbClr val="002060"/>
                </a:solidFill>
              </a:rPr>
              <a:t>Odd</a:t>
            </a:r>
            <a:r>
              <a:rPr lang="cs-CZ" sz="2000" b="1" dirty="0">
                <a:solidFill>
                  <a:srgbClr val="002060"/>
                </a:solidFill>
              </a:rPr>
              <a:t> urgent. příjmu a LSPP dětí FN </a:t>
            </a:r>
            <a:r>
              <a:rPr lang="cs-CZ" sz="2000" b="1" dirty="0" smtClean="0">
                <a:solidFill>
                  <a:srgbClr val="002060"/>
                </a:solidFill>
              </a:rPr>
              <a:t>Motol, hala - P</a:t>
            </a:r>
            <a:endParaRPr lang="cs-CZ" sz="2000" b="1" dirty="0">
              <a:solidFill>
                <a:srgbClr val="00206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264485"/>
            <a:ext cx="9906000" cy="52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6979" tIns="33327" rIns="26979" bIns="3332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 U</a:t>
            </a: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místění</a:t>
            </a:r>
            <a:endParaRPr kumimoji="0" lang="cs-CZ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www.uvn.cz/images/stories/vchody/ch2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166" y="958850"/>
            <a:ext cx="515938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91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Skupina 5"/>
          <p:cNvGrpSpPr>
            <a:grpSpLocks/>
          </p:cNvGrpSpPr>
          <p:nvPr/>
        </p:nvGrpSpPr>
        <p:grpSpPr bwMode="auto">
          <a:xfrm>
            <a:off x="117475" y="6237288"/>
            <a:ext cx="9672638" cy="530225"/>
            <a:chOff x="107504" y="6237312"/>
            <a:chExt cx="8929406" cy="530378"/>
          </a:xfrm>
        </p:grpSpPr>
        <p:pic>
          <p:nvPicPr>
            <p:cNvPr id="6758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6237312"/>
              <a:ext cx="576064" cy="530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588" name="Picture 11" descr="cot_barevne_male_min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04448" y="6237312"/>
              <a:ext cx="432462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683568" y="6381328"/>
              <a:ext cx="7920880" cy="292388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defRPr/>
              </a:pPr>
              <a:r>
                <a:rPr lang="cs-CZ" sz="1300" spc="1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Stručný přehled zdravotního zajištění české sportovní reprezentace a jeho současný stav</a:t>
              </a:r>
            </a:p>
          </p:txBody>
        </p:sp>
      </p:grp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61988" y="692150"/>
            <a:ext cx="8582025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361950" indent="-361950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sz="2600" b="1">
                <a:solidFill>
                  <a:srgbClr val="C8E3FB"/>
                </a:solidFill>
                <a:latin typeface="Calibri" pitchFamily="34" charset="0"/>
              </a:rPr>
              <a:t> </a:t>
            </a:r>
          </a:p>
          <a:p>
            <a:pPr marL="361950" indent="-361950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sz="2600" b="1">
                <a:latin typeface="Calibri" pitchFamily="34" charset="0"/>
              </a:rPr>
              <a:t>Po OH v Londýně  vzniká profesní sdružení</a:t>
            </a:r>
            <a:r>
              <a:rPr lang="cs-CZ" sz="2600" b="1">
                <a:solidFill>
                  <a:srgbClr val="C8E3FB"/>
                </a:solidFill>
                <a:latin typeface="Calibri" pitchFamily="34" charset="0"/>
              </a:rPr>
              <a:t> </a:t>
            </a:r>
            <a:r>
              <a:rPr lang="cs-CZ" sz="2800" b="1" u="sng">
                <a:solidFill>
                  <a:schemeClr val="hlink"/>
                </a:solidFill>
                <a:latin typeface="Calibri" pitchFamily="34" charset="0"/>
              </a:rPr>
              <a:t>Medicínský tým české sportovní reprezentace, o.s.</a:t>
            </a:r>
            <a:r>
              <a:rPr lang="cs-CZ" sz="2600" b="1">
                <a:solidFill>
                  <a:srgbClr val="C8E3FB"/>
                </a:solidFill>
                <a:latin typeface="Calibri" pitchFamily="34" charset="0"/>
              </a:rPr>
              <a:t> </a:t>
            </a:r>
            <a:r>
              <a:rPr lang="cs-CZ" sz="2600" b="1">
                <a:latin typeface="Calibri" pitchFamily="34" charset="0"/>
              </a:rPr>
              <a:t>(MTČSR, lékaři, fyzioterapeuti a maséři z longlistů RD OH 2000 - 2012)</a:t>
            </a:r>
          </a:p>
          <a:p>
            <a:pPr marL="361950" indent="-361950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</a:pPr>
            <a:endParaRPr lang="cs-CZ" sz="2600" b="1">
              <a:latin typeface="Calibri" pitchFamily="34" charset="0"/>
            </a:endParaRPr>
          </a:p>
          <a:p>
            <a:pPr marL="361950" indent="-361950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endParaRPr lang="cs-CZ" sz="2600" b="1">
              <a:solidFill>
                <a:srgbClr val="C8E3FB"/>
              </a:solidFill>
              <a:latin typeface="Calibri" pitchFamily="34" charset="0"/>
            </a:endParaRPr>
          </a:p>
          <a:p>
            <a:pPr marL="361950" indent="-361950">
              <a:spcAft>
                <a:spcPts val="1200"/>
              </a:spcAft>
              <a:buClr>
                <a:srgbClr val="C8E3FB"/>
              </a:buClr>
              <a:buSzPct val="95000"/>
            </a:pPr>
            <a:endParaRPr lang="cs-CZ" sz="2600" b="1">
              <a:solidFill>
                <a:srgbClr val="C8E3FB"/>
              </a:solidFill>
              <a:latin typeface="Calibri" pitchFamily="34" charset="0"/>
            </a:endParaRPr>
          </a:p>
        </p:txBody>
      </p:sp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2760" y="2696760"/>
            <a:ext cx="6305550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30472" t="10876" r="36594" b="11775"/>
          <a:stretch>
            <a:fillRect/>
          </a:stretch>
        </p:blipFill>
        <p:spPr bwMode="auto">
          <a:xfrm>
            <a:off x="989550" y="3451983"/>
            <a:ext cx="1327679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71683" name="Rectangle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mtClean="0">
                <a:hlinkClick r:id="rId3" action="ppaction://hlinkfile"/>
              </a:rPr>
              <a:t>I:\Kolega při šití rány.JPG</a:t>
            </a:r>
            <a:endParaRPr lang="cs-CZ" smtClean="0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2888" y="2806700"/>
            <a:ext cx="5853112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88"/>
            <a:ext cx="65913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IMG_02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0" y="549275"/>
            <a:ext cx="2224088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DSCF08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9323" y="3680618"/>
            <a:ext cx="4056062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IMG_05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536" y="552573"/>
            <a:ext cx="4522787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IMG_08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536" y="3898106"/>
            <a:ext cx="37465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sz="quarter" idx="13"/>
          </p:nvPr>
        </p:nvSpPr>
        <p:spPr>
          <a:xfrm>
            <a:off x="495300" y="1600200"/>
            <a:ext cx="4375150" cy="4525963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endParaRPr lang="cs-CZ" sz="2800" smtClean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cs-CZ" sz="1600" smtClean="0"/>
          </a:p>
        </p:txBody>
      </p:sp>
      <p:pic>
        <p:nvPicPr>
          <p:cNvPr id="26626" name="Picture 3" descr="Start Hraz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6363" y="3357563"/>
            <a:ext cx="43688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DSCF1316 (Mediu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333375"/>
            <a:ext cx="4033838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IMG_08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6363" y="260350"/>
            <a:ext cx="43751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1243" y="2060848"/>
            <a:ext cx="9204530" cy="3641576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chemeClr val="accent5">
                    <a:lumMod val="50000"/>
                  </a:schemeClr>
                </a:solidFill>
                <a:effectLst>
                  <a:reflection blurRad="6350" endPos="0" dir="5400000" sy="-100000" algn="bl" rotWithShape="0"/>
                </a:effectLst>
              </a:rPr>
              <a:t>Stručný přehled  zdravotního zajištění české sportovní reprezentace </a:t>
            </a:r>
            <a:br>
              <a:rPr lang="cs-CZ" sz="3600" b="1" dirty="0" smtClean="0">
                <a:solidFill>
                  <a:schemeClr val="accent5">
                    <a:lumMod val="50000"/>
                  </a:schemeClr>
                </a:solidFill>
                <a:effectLst>
                  <a:reflection blurRad="6350" endPos="0" dir="5400000" sy="-100000" algn="bl" rotWithShape="0"/>
                </a:effectLst>
              </a:rPr>
            </a:br>
            <a:r>
              <a:rPr lang="cs-CZ" sz="3600" b="1" dirty="0" smtClean="0">
                <a:solidFill>
                  <a:schemeClr val="accent5">
                    <a:lumMod val="50000"/>
                  </a:schemeClr>
                </a:solidFill>
                <a:effectLst>
                  <a:reflection blurRad="6350" endPos="0" dir="5400000" sy="-100000" algn="bl" rotWithShape="0"/>
                </a:effectLst>
              </a:rPr>
              <a:t>a jeho současný stav</a:t>
            </a:r>
            <a:br>
              <a:rPr lang="cs-CZ" sz="3600" b="1" dirty="0" smtClean="0">
                <a:solidFill>
                  <a:schemeClr val="accent5">
                    <a:lumMod val="50000"/>
                  </a:schemeClr>
                </a:solidFill>
                <a:effectLst>
                  <a:reflection blurRad="6350" endPos="0" dir="5400000" sy="-100000" algn="bl" rotWithShape="0"/>
                </a:effectLst>
              </a:rPr>
            </a:br>
            <a:endParaRPr lang="cs-CZ" sz="3600" b="1" dirty="0" smtClean="0">
              <a:solidFill>
                <a:schemeClr val="accent5">
                  <a:lumMod val="50000"/>
                </a:schemeClr>
              </a:solidFill>
              <a:effectLst>
                <a:reflection blurRad="6350" endPos="0" dir="5400000" sy="-100000" algn="bl" rotWithShape="0"/>
              </a:effectLst>
            </a:endParaRPr>
          </a:p>
        </p:txBody>
      </p:sp>
      <p:grpSp>
        <p:nvGrpSpPr>
          <p:cNvPr id="5123" name="Skupina 5"/>
          <p:cNvGrpSpPr>
            <a:grpSpLocks/>
          </p:cNvGrpSpPr>
          <p:nvPr/>
        </p:nvGrpSpPr>
        <p:grpSpPr bwMode="auto">
          <a:xfrm>
            <a:off x="116946" y="6237289"/>
            <a:ext cx="9673829" cy="530225"/>
            <a:chOff x="107504" y="6237312"/>
            <a:chExt cx="8929406" cy="530378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237312"/>
              <a:ext cx="576064" cy="53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11" descr="cot_barevne_male_mini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4448" y="6237312"/>
              <a:ext cx="432462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683568" y="6381328"/>
              <a:ext cx="7920880" cy="292388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defRPr/>
              </a:pPr>
              <a:r>
                <a:rPr lang="cs-CZ" sz="1300" spc="1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Stručný přehled zdravotního zajištění české sportovní reprezentace a jeho současný stav</a:t>
              </a:r>
            </a:p>
          </p:txBody>
        </p:sp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40532" y="4509120"/>
            <a:ext cx="8505952" cy="148133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cs-CZ" sz="32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379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/>
          </p:nvPr>
        </p:nvSpPr>
        <p:spPr>
          <a:xfrm>
            <a:off x="560512" y="620688"/>
            <a:ext cx="6407148" cy="1143000"/>
          </a:xfrm>
        </p:spPr>
        <p:txBody>
          <a:bodyPr/>
          <a:lstStyle/>
          <a:p>
            <a:pPr algn="l"/>
            <a:r>
              <a:rPr lang="cs-CZ" dirty="0" smtClean="0">
                <a:latin typeface="Arial" charset="0"/>
              </a:rPr>
              <a:t>Zdravotnická legislativa pro sport</a:t>
            </a:r>
          </a:p>
        </p:txBody>
      </p:sp>
      <p:sp>
        <p:nvSpPr>
          <p:cNvPr id="56322" name="Rectangle 3"/>
          <p:cNvSpPr>
            <a:spLocks noGrp="1"/>
          </p:cNvSpPr>
          <p:nvPr>
            <p:ph sz="quarter" idx="13"/>
          </p:nvPr>
        </p:nvSpPr>
        <p:spPr>
          <a:xfrm>
            <a:off x="560512" y="2852936"/>
            <a:ext cx="9073008" cy="4248795"/>
          </a:xfrm>
        </p:spPr>
        <p:txBody>
          <a:bodyPr/>
          <a:lstStyle/>
          <a:p>
            <a:r>
              <a:rPr lang="cs-CZ" dirty="0" smtClean="0">
                <a:latin typeface="Arial" charset="0"/>
              </a:rPr>
              <a:t>Smysl: ochrana zdraví a prevence náhlého úmrtí při sportu</a:t>
            </a:r>
          </a:p>
          <a:p>
            <a:pPr>
              <a:buFont typeface="Arial" charset="0"/>
              <a:buNone/>
            </a:pPr>
            <a:endParaRPr lang="cs-CZ" dirty="0" smtClean="0">
              <a:latin typeface="Arial" charset="0"/>
            </a:endParaRPr>
          </a:p>
          <a:p>
            <a:r>
              <a:rPr lang="cs-CZ" sz="2800" b="1" dirty="0"/>
              <a:t>373/2011 Sb. Zákon o specifických zdravotních </a:t>
            </a:r>
            <a:r>
              <a:rPr lang="cs-CZ" sz="2800" b="1" dirty="0" smtClean="0"/>
              <a:t>službách</a:t>
            </a:r>
            <a:r>
              <a:rPr lang="cs-CZ" sz="2800" dirty="0" smtClean="0">
                <a:latin typeface="Arial" charset="0"/>
              </a:rPr>
              <a:t> </a:t>
            </a:r>
          </a:p>
          <a:p>
            <a:pPr>
              <a:buFont typeface="Arial" charset="0"/>
              <a:buNone/>
            </a:pPr>
            <a:endParaRPr lang="cs-CZ" dirty="0" smtClean="0">
              <a:latin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593784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§ 51</a:t>
            </a:r>
          </a:p>
          <a:p>
            <a:pPr marL="45720" indent="0">
              <a:buNone/>
            </a:pPr>
            <a:r>
              <a:rPr lang="cs-CZ" b="1" dirty="0"/>
              <a:t>Posuzování zdravotní způsobilosti ke vzdělávání, k tělesné výchově a sportu</a:t>
            </a:r>
          </a:p>
          <a:p>
            <a:pPr marL="45720" indent="0">
              <a:buNone/>
            </a:pPr>
            <a:endParaRPr lang="cs-CZ" dirty="0"/>
          </a:p>
          <a:p>
            <a:r>
              <a:rPr lang="cs-CZ" i="1" dirty="0"/>
              <a:t>(3)</a:t>
            </a:r>
            <a:r>
              <a:rPr lang="cs-CZ" dirty="0"/>
              <a:t> Zdravotní způsobilost k</a:t>
            </a:r>
          </a:p>
          <a:p>
            <a:r>
              <a:rPr lang="cs-CZ" i="1" dirty="0"/>
              <a:t>a)</a:t>
            </a:r>
            <a:r>
              <a:rPr lang="cs-CZ" dirty="0"/>
              <a:t> tělesné výchově v rámci vzdělávacích programů a uvolnění z vyučování v předmětu tělesná výchova a ke sportu pro všechny</a:t>
            </a:r>
            <a:r>
              <a:rPr lang="cs-CZ" baseline="30000" dirty="0">
                <a:hlinkClick r:id="rId3"/>
              </a:rPr>
              <a:t>9</a:t>
            </a:r>
            <a:r>
              <a:rPr lang="cs-CZ" dirty="0">
                <a:hlinkClick r:id="rId3"/>
              </a:rPr>
              <a:t>)</a:t>
            </a:r>
            <a:r>
              <a:rPr lang="cs-CZ" dirty="0"/>
              <a:t> posuzuje a lékařský posudek vydává registrující poskytovatel,</a:t>
            </a:r>
          </a:p>
          <a:p>
            <a:r>
              <a:rPr lang="cs-CZ" i="1" dirty="0"/>
              <a:t>b)</a:t>
            </a:r>
            <a:r>
              <a:rPr lang="cs-CZ" dirty="0"/>
              <a:t> výkonnostnímu sportu v organizovaných sportovních soutěžích posuzuje a lékařský posudek vydává registrující poskytovatel nebo poskytovatel v oboru tělovýchovné lékařství,</a:t>
            </a:r>
          </a:p>
          <a:p>
            <a:pPr marL="4572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0514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280592" y="1916832"/>
            <a:ext cx="7632848" cy="3474720"/>
          </a:xfrm>
        </p:spPr>
        <p:txBody>
          <a:bodyPr>
            <a:normAutofit fontScale="92500" lnSpcReduction="20000"/>
          </a:bodyPr>
          <a:lstStyle/>
          <a:p>
            <a:r>
              <a:rPr lang="cs-CZ" i="1" dirty="0"/>
              <a:t>c)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vrcholovému sportu, ke sportovní reprezentaci státu a její přípravě posuzuje a lékařský posudek vydává poskytovatel v oboru tělovýchovné lékařství; vrcholovým sportem pro účely tohoto zákona se rozumí oblast sportu, která zahrnuje státní sportovní reprezentaci a přípravu talentovaných sportovců k této reprezentaci, kterými jsou členové resortních sportovních center</a:t>
            </a:r>
            <a:r>
              <a:rPr lang="cs-CZ" baseline="30000" dirty="0">
                <a:solidFill>
                  <a:srgbClr val="FF0000"/>
                </a:solidFill>
                <a:hlinkClick r:id="rId3"/>
              </a:rPr>
              <a:t>9</a:t>
            </a:r>
            <a:r>
              <a:rPr lang="cs-CZ" dirty="0">
                <a:solidFill>
                  <a:srgbClr val="FF0000"/>
                </a:solidFill>
                <a:hlinkClick r:id="rId3"/>
              </a:rPr>
              <a:t>)</a:t>
            </a:r>
            <a:r>
              <a:rPr lang="cs-CZ" dirty="0">
                <a:solidFill>
                  <a:srgbClr val="FF0000"/>
                </a:solidFill>
              </a:rPr>
              <a:t> nebo sportovních center mládeže a obdobných zařízení pro přípravu sportovců</a:t>
            </a:r>
            <a:r>
              <a:rPr lang="cs-CZ" dirty="0" smtClean="0"/>
              <a:t>,</a:t>
            </a:r>
          </a:p>
          <a:p>
            <a:pPr marL="45720" indent="0">
              <a:buNone/>
            </a:pPr>
            <a:endParaRPr lang="cs-CZ" dirty="0"/>
          </a:p>
          <a:p>
            <a:r>
              <a:rPr lang="cs-CZ" i="1" dirty="0"/>
              <a:t>d)</a:t>
            </a:r>
            <a:r>
              <a:rPr lang="cs-CZ" dirty="0"/>
              <a:t> vzdělávání ve školách se zaměřením na sport a tělesnou výchovu a v průběhu výuky posuzuje a lékařský posudek vydává poskytovatel v oboru tělovýchovné lékařství.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9581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5793824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pPr marL="45720" indent="0">
              <a:buNone/>
            </a:pPr>
            <a:r>
              <a:rPr lang="cs-CZ" dirty="0" smtClean="0"/>
              <a:t>§ </a:t>
            </a:r>
            <a:r>
              <a:rPr lang="cs-CZ" dirty="0"/>
              <a:t>52</a:t>
            </a:r>
          </a:p>
          <a:p>
            <a:r>
              <a:rPr lang="cs-CZ" dirty="0"/>
              <a:t>Prováděcí právní předpis stanoví</a:t>
            </a:r>
          </a:p>
          <a:p>
            <a:r>
              <a:rPr lang="cs-CZ" i="1" dirty="0"/>
              <a:t>a)</a:t>
            </a:r>
            <a:r>
              <a:rPr lang="cs-CZ" dirty="0"/>
              <a:t> postupy při zajišťování lékařských prohlídek, druhy, četnost a obsah lékařských prohlídek nezbytných pro zjištění zdravotního stavu posuzované osoby a posuzování zdravotní způsobilosti včetně rozsahu odborných vyšetření</a:t>
            </a:r>
            <a:r>
              <a:rPr lang="cs-CZ" dirty="0" smtClean="0"/>
              <a:t>,</a:t>
            </a:r>
          </a:p>
          <a:p>
            <a:pPr marL="45720" indent="0">
              <a:buNone/>
            </a:pPr>
            <a:endParaRPr lang="cs-CZ" dirty="0"/>
          </a:p>
          <a:p>
            <a:r>
              <a:rPr lang="cs-CZ" i="1" dirty="0"/>
              <a:t>b)</a:t>
            </a:r>
            <a:r>
              <a:rPr lang="cs-CZ" dirty="0"/>
              <a:t> seznam nemocí, stavů nebo vad, které vylučují nebo omezují zdravotní způsobilost k vzdělávání nebo v průběhu vzdělávání, ke sportu, tělesné výchově nebo jiné </a:t>
            </a:r>
            <a:r>
              <a:rPr lang="cs-CZ" dirty="0" smtClean="0"/>
              <a:t>činnosti</a:t>
            </a:r>
          </a:p>
          <a:p>
            <a:endParaRPr lang="cs-CZ" dirty="0"/>
          </a:p>
          <a:p>
            <a:r>
              <a:rPr lang="cs-CZ" i="1" dirty="0"/>
              <a:t>c)</a:t>
            </a:r>
            <a:r>
              <a:rPr lang="cs-CZ" dirty="0"/>
              <a:t> náležitosti lékařského posudku ve vztahu k posuzované činnosti.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1605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Grp="1"/>
          </p:cNvSpPr>
          <p:nvPr>
            <p:ph sz="quarter" idx="13"/>
          </p:nvPr>
        </p:nvSpPr>
        <p:spPr>
          <a:xfrm>
            <a:off x="495300" y="1052513"/>
            <a:ext cx="8915400" cy="53292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mtClean="0">
                <a:latin typeface="Arial" charset="0"/>
              </a:rPr>
              <a:t>Základem je provádění sportovních prohlídek s posudkovým závěrem, které mají platnost 1 rok</a:t>
            </a:r>
          </a:p>
          <a:p>
            <a:pPr>
              <a:lnSpc>
                <a:spcPct val="90000"/>
              </a:lnSpc>
            </a:pPr>
            <a:endParaRPr lang="cs-CZ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cs-CZ" smtClean="0">
                <a:latin typeface="Arial" charset="0"/>
              </a:rPr>
              <a:t>Organizátor sportovní akce (soutěží) by měl připustit pouze sportovce s platnou sportovní prohlídkou (např. jako součást reg. průkazu).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cs-CZ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cs-CZ" smtClean="0">
                <a:latin typeface="Arial" charset="0"/>
              </a:rPr>
              <a:t>Nestačí výsledek výkonnostního testu (stanovení Wmax, VO2max, anaerobního prahu, atp.) !!!!</a:t>
            </a:r>
          </a:p>
          <a:p>
            <a:pPr>
              <a:lnSpc>
                <a:spcPct val="90000"/>
              </a:lnSpc>
            </a:pPr>
            <a:endParaRPr lang="cs-CZ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74755" name="Rectangle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9906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32520" y="260648"/>
            <a:ext cx="9649072" cy="1143000"/>
          </a:xfrm>
        </p:spPr>
        <p:txBody>
          <a:bodyPr/>
          <a:lstStyle/>
          <a:p>
            <a:pPr algn="l" eaLnBrk="1" hangingPunct="1"/>
            <a:r>
              <a:rPr lang="cs-CZ" altLang="cs-CZ" sz="3600" dirty="0" smtClean="0"/>
              <a:t>Sportovní prohlídky</a:t>
            </a:r>
            <a:br>
              <a:rPr lang="cs-CZ" altLang="cs-CZ" sz="3600" dirty="0" smtClean="0"/>
            </a:br>
            <a:r>
              <a:rPr lang="cs-CZ" altLang="cs-CZ" sz="3600" dirty="0" smtClean="0"/>
              <a:t>– platná legislativa, MUDr. </a:t>
            </a:r>
            <a:r>
              <a:rPr lang="cs-CZ" altLang="cs-CZ" sz="3600" dirty="0" err="1" smtClean="0"/>
              <a:t>Kr</a:t>
            </a:r>
            <a:r>
              <a:rPr lang="cs-CZ" altLang="cs-CZ" sz="3600" dirty="0" smtClean="0"/>
              <a:t>. Slabý</a:t>
            </a:r>
            <a:endParaRPr lang="en-US" altLang="cs-CZ" sz="3600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560512" y="1628800"/>
            <a:ext cx="9216229" cy="4536082"/>
          </a:xfrm>
        </p:spPr>
        <p:txBody>
          <a:bodyPr>
            <a:normAutofit/>
          </a:bodyPr>
          <a:lstStyle/>
          <a:p>
            <a:pPr eaLnBrk="1" hangingPunct="1">
              <a:buFont typeface="Calibri" pitchFamily="34" charset="0"/>
              <a:buChar char="‒"/>
            </a:pPr>
            <a:r>
              <a:rPr lang="en-US" altLang="cs-CZ" dirty="0" smtClean="0"/>
              <a:t>115/2001 Sb. </a:t>
            </a:r>
            <a:r>
              <a:rPr lang="en-US" altLang="cs-CZ" dirty="0" err="1" smtClean="0"/>
              <a:t>Zákon</a:t>
            </a:r>
            <a:r>
              <a:rPr lang="en-US" altLang="cs-CZ" dirty="0" smtClean="0"/>
              <a:t> o </a:t>
            </a:r>
            <a:r>
              <a:rPr lang="en-US" altLang="cs-CZ" dirty="0" err="1" smtClean="0"/>
              <a:t>podpoře</a:t>
            </a:r>
            <a:r>
              <a:rPr lang="en-US" altLang="cs-CZ" dirty="0" smtClean="0"/>
              <a:t> </a:t>
            </a:r>
            <a:r>
              <a:rPr lang="en-US" altLang="cs-CZ" dirty="0" err="1" smtClean="0"/>
              <a:t>sportu</a:t>
            </a:r>
            <a:r>
              <a:rPr lang="cs-CZ" altLang="cs-CZ" dirty="0"/>
              <a:t> </a:t>
            </a:r>
            <a:r>
              <a:rPr lang="cs-CZ" altLang="cs-CZ" dirty="0" smtClean="0"/>
              <a:t>(novela?)</a:t>
            </a:r>
            <a:endParaRPr lang="en-US" altLang="cs-CZ" dirty="0" smtClean="0"/>
          </a:p>
          <a:p>
            <a:pPr eaLnBrk="1" hangingPunct="1">
              <a:buFont typeface="Calibri" pitchFamily="34" charset="0"/>
              <a:buChar char="‒"/>
            </a:pPr>
            <a:r>
              <a:rPr lang="en-US" altLang="cs-CZ" dirty="0" smtClean="0"/>
              <a:t>373/2011 Sb. </a:t>
            </a:r>
            <a:r>
              <a:rPr lang="en-US" altLang="cs-CZ" dirty="0" err="1" smtClean="0"/>
              <a:t>Zákon</a:t>
            </a:r>
            <a:r>
              <a:rPr lang="en-US" altLang="cs-CZ" dirty="0" smtClean="0"/>
              <a:t> o </a:t>
            </a:r>
            <a:r>
              <a:rPr lang="en-US" altLang="cs-CZ" dirty="0" err="1" smtClean="0"/>
              <a:t>specif</a:t>
            </a:r>
            <a:r>
              <a:rPr lang="cs-CZ" altLang="cs-CZ" dirty="0" smtClean="0"/>
              <a:t>.</a:t>
            </a:r>
            <a:r>
              <a:rPr lang="en-US" altLang="cs-CZ" dirty="0" smtClean="0"/>
              <a:t> </a:t>
            </a:r>
            <a:r>
              <a:rPr lang="en-US" altLang="cs-CZ" dirty="0" err="1" smtClean="0"/>
              <a:t>zdravotních</a:t>
            </a:r>
            <a:r>
              <a:rPr lang="en-US" altLang="cs-CZ" dirty="0" smtClean="0"/>
              <a:t> </a:t>
            </a:r>
            <a:r>
              <a:rPr lang="en-US" altLang="cs-CZ" dirty="0" err="1" smtClean="0"/>
              <a:t>službách</a:t>
            </a:r>
            <a:endParaRPr lang="en-US" altLang="cs-CZ" dirty="0" smtClean="0"/>
          </a:p>
          <a:p>
            <a:pPr eaLnBrk="1" hangingPunct="1">
              <a:buFont typeface="Calibri" pitchFamily="34" charset="0"/>
              <a:buChar char="‒"/>
            </a:pPr>
            <a:r>
              <a:rPr lang="en-US" altLang="cs-CZ" dirty="0" smtClean="0"/>
              <a:t>391/2013 Sb. </a:t>
            </a:r>
            <a:r>
              <a:rPr lang="en-US" altLang="cs-CZ" dirty="0" err="1" smtClean="0"/>
              <a:t>Vyhláška</a:t>
            </a:r>
            <a:r>
              <a:rPr lang="en-US" altLang="cs-CZ" dirty="0" smtClean="0"/>
              <a:t> o </a:t>
            </a:r>
            <a:r>
              <a:rPr lang="en-US" altLang="cs-CZ" dirty="0" err="1" smtClean="0"/>
              <a:t>zdravotní</a:t>
            </a:r>
            <a:r>
              <a:rPr lang="en-US" altLang="cs-CZ" dirty="0" smtClean="0"/>
              <a:t> </a:t>
            </a:r>
            <a:r>
              <a:rPr lang="en-US" altLang="cs-CZ" dirty="0" err="1" smtClean="0"/>
              <a:t>způsobilosti</a:t>
            </a:r>
            <a:r>
              <a:rPr lang="en-US" altLang="cs-CZ" dirty="0" smtClean="0"/>
              <a:t> k </a:t>
            </a:r>
            <a:r>
              <a:rPr lang="en-US" altLang="cs-CZ" dirty="0" err="1" smtClean="0"/>
              <a:t>tělesné</a:t>
            </a:r>
            <a:r>
              <a:rPr lang="en-US" altLang="cs-CZ" dirty="0" smtClean="0"/>
              <a:t> </a:t>
            </a:r>
            <a:r>
              <a:rPr lang="en-US" altLang="cs-CZ" dirty="0" err="1" smtClean="0"/>
              <a:t>výchově</a:t>
            </a:r>
            <a:r>
              <a:rPr lang="en-US" altLang="cs-CZ" dirty="0" smtClean="0"/>
              <a:t> a </a:t>
            </a:r>
            <a:r>
              <a:rPr lang="en-US" altLang="cs-CZ" dirty="0" err="1" smtClean="0"/>
              <a:t>sportu</a:t>
            </a:r>
            <a:endParaRPr lang="cs-CZ" altLang="cs-CZ" dirty="0"/>
          </a:p>
          <a:p>
            <a:r>
              <a:rPr lang="cs-CZ" altLang="cs-CZ" sz="2200" dirty="0"/>
              <a:t>Zákon 258/2000 Sb. o ochraně veřejného </a:t>
            </a:r>
            <a:r>
              <a:rPr lang="cs-CZ" altLang="cs-CZ" sz="2200" dirty="0" smtClean="0"/>
              <a:t>zdraví</a:t>
            </a:r>
            <a:br>
              <a:rPr lang="cs-CZ" altLang="cs-CZ" sz="2200" dirty="0" smtClean="0"/>
            </a:br>
            <a:r>
              <a:rPr lang="cs-CZ" altLang="cs-CZ" sz="2200" dirty="0" smtClean="0"/>
              <a:t>+ </a:t>
            </a:r>
            <a:r>
              <a:rPr lang="cs-CZ" altLang="cs-CZ" sz="1700" dirty="0"/>
              <a:t>Vyhláška č. 106/2001 Sb. o hygienických požadavcích na zotavovací akce pro děti</a:t>
            </a:r>
            <a:endParaRPr lang="cs-CZ" altLang="cs-CZ" sz="2200" dirty="0"/>
          </a:p>
          <a:p>
            <a:r>
              <a:rPr lang="cs-CZ" altLang="cs-CZ" sz="2200" dirty="0"/>
              <a:t>Z</a:t>
            </a:r>
            <a:r>
              <a:rPr lang="pt-BR" altLang="cs-CZ" sz="2200" dirty="0"/>
              <a:t>ákon 49/1997 Sb. o civilním letectví </a:t>
            </a:r>
            <a:endParaRPr lang="cs-CZ" altLang="cs-CZ" sz="2200" dirty="0"/>
          </a:p>
          <a:p>
            <a:r>
              <a:rPr lang="pl-PL" altLang="cs-CZ" sz="2200" dirty="0"/>
              <a:t>Zákon 361/2000 Sb. o provozu na pozemních komunikacích</a:t>
            </a:r>
          </a:p>
          <a:p>
            <a:r>
              <a:rPr lang="cs-CZ" altLang="cs-CZ" sz="2200" dirty="0"/>
              <a:t>Zákon 119/2002 Sb. o střelných zbraních</a:t>
            </a:r>
          </a:p>
          <a:p>
            <a:r>
              <a:rPr lang="cs-CZ" altLang="cs-CZ" sz="2200" dirty="0"/>
              <a:t>Zákon 114/1995 Sb. o vnitrozemské </a:t>
            </a:r>
            <a:r>
              <a:rPr lang="cs-CZ" altLang="cs-CZ" sz="2200" dirty="0" smtClean="0"/>
              <a:t>plavbě a </a:t>
            </a:r>
            <a:r>
              <a:rPr lang="pt-BR" altLang="cs-CZ" sz="2200" dirty="0" smtClean="0"/>
              <a:t>61/2000 </a:t>
            </a:r>
            <a:r>
              <a:rPr lang="pt-BR" altLang="cs-CZ" sz="2200" dirty="0"/>
              <a:t>Sb. o námořní </a:t>
            </a:r>
            <a:r>
              <a:rPr lang="pt-BR" altLang="cs-CZ" sz="2200" dirty="0" smtClean="0"/>
              <a:t>plavbě</a:t>
            </a:r>
            <a:endParaRPr lang="pl-PL" altLang="cs-CZ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Dříteč, 4.4.2015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694AA5-C48E-4F79-B194-588CCCE2FB0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5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80" y="274638"/>
            <a:ext cx="9361040" cy="1143000"/>
          </a:xfrm>
        </p:spPr>
        <p:txBody>
          <a:bodyPr/>
          <a:lstStyle/>
          <a:p>
            <a:pPr algn="l"/>
            <a:r>
              <a:rPr lang="cs-CZ" dirty="0" smtClean="0"/>
              <a:t>Legislativní rámec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Zákon+vyhláška plošně stanoví:</a:t>
            </a:r>
          </a:p>
          <a:p>
            <a:pPr lvl="1"/>
            <a:r>
              <a:rPr lang="cs-CZ" dirty="0" smtClean="0"/>
              <a:t>Náležitosti posudku</a:t>
            </a:r>
          </a:p>
          <a:p>
            <a:pPr lvl="1"/>
            <a:r>
              <a:rPr lang="cs-CZ" dirty="0" smtClean="0"/>
              <a:t>Kdo může posudek vystavit</a:t>
            </a:r>
          </a:p>
          <a:p>
            <a:pPr lvl="1"/>
            <a:r>
              <a:rPr lang="cs-CZ" u="sng" dirty="0" smtClean="0"/>
              <a:t>Minimální</a:t>
            </a:r>
            <a:r>
              <a:rPr lang="cs-CZ" dirty="0" smtClean="0"/>
              <a:t> rozsah vyšetření</a:t>
            </a:r>
          </a:p>
          <a:p>
            <a:pPr marL="0" indent="0">
              <a:buNone/>
            </a:pPr>
            <a:r>
              <a:rPr lang="cs-CZ" dirty="0" smtClean="0"/>
              <a:t>Sportovní a provozní řády cíleně stanoví:</a:t>
            </a:r>
          </a:p>
          <a:p>
            <a:pPr lvl="1"/>
            <a:r>
              <a:rPr lang="cs-CZ" dirty="0" smtClean="0"/>
              <a:t>Povinnost absolvovat prohlídku odstupňovaně pro jednotlivé věkové a výkonnostní kategorie</a:t>
            </a:r>
          </a:p>
          <a:p>
            <a:pPr lvl="1"/>
            <a:r>
              <a:rPr lang="cs-CZ" u="sng" dirty="0" smtClean="0"/>
              <a:t>Požadovaný</a:t>
            </a:r>
            <a:r>
              <a:rPr lang="cs-CZ" dirty="0" smtClean="0"/>
              <a:t> rozsah vyšetření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Dříteč, 4.4.2015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B3E3C-F080-4E0A-BFD1-800D472AA62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5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496616" y="332656"/>
            <a:ext cx="7055220" cy="1143000"/>
          </a:xfrm>
        </p:spPr>
        <p:txBody>
          <a:bodyPr/>
          <a:lstStyle/>
          <a:p>
            <a:pPr algn="l"/>
            <a:r>
              <a:rPr lang="cs-CZ" altLang="cs-CZ" u="sng" dirty="0" smtClean="0"/>
              <a:t>Minimální</a:t>
            </a:r>
            <a:r>
              <a:rPr lang="cs-CZ" altLang="cs-CZ" dirty="0" smtClean="0"/>
              <a:t> náplň prohlídky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5208617"/>
              </p:ext>
            </p:extLst>
          </p:nvPr>
        </p:nvGraphicFramePr>
        <p:xfrm>
          <a:off x="350838" y="1844676"/>
          <a:ext cx="9242161" cy="3277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2799"/>
                <a:gridCol w="1130897"/>
                <a:gridCol w="1754841"/>
                <a:gridCol w="1130897"/>
                <a:gridCol w="1130897"/>
                <a:gridCol w="1871830"/>
              </a:tblGrid>
              <a:tr h="645773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Prohlídka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Základní náplň*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Antropometrie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Klidové EKG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Zátěžový test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Další indikovaná vyšetření</a:t>
                      </a:r>
                      <a:endParaRPr lang="cs-CZ" sz="1800" dirty="0"/>
                    </a:p>
                  </a:txBody>
                  <a:tcPr marL="99051" marR="99051"/>
                </a:tc>
              </a:tr>
              <a:tr h="369736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Vstupní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</a:tr>
              <a:tr h="370800">
                <a:tc>
                  <a:txBody>
                    <a:bodyPr/>
                    <a:lstStyle/>
                    <a:p>
                      <a:pPr marL="177800" indent="-177800">
                        <a:buFontTx/>
                        <a:buChar char="-"/>
                      </a:pPr>
                      <a:r>
                        <a:rPr lang="cs-CZ" sz="1800" dirty="0" smtClean="0"/>
                        <a:t>vrcholoví sp.</a:t>
                      </a:r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</a:tr>
              <a:tr h="369736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Pravidelná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</a:tr>
              <a:tr h="369736">
                <a:tc>
                  <a:txBody>
                    <a:bodyPr/>
                    <a:lstStyle/>
                    <a:p>
                      <a:pPr marL="177800" indent="-177800">
                        <a:buFontTx/>
                        <a:buChar char="-"/>
                      </a:pPr>
                      <a:r>
                        <a:rPr lang="cs-CZ" sz="1800" dirty="0" smtClean="0"/>
                        <a:t>vrcholoví sp.</a:t>
                      </a:r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</a:tr>
              <a:tr h="369736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Mimořádná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</a:tr>
              <a:tr h="143374">
                <a:tc>
                  <a:txBody>
                    <a:bodyPr/>
                    <a:lstStyle/>
                    <a:p>
                      <a:endParaRPr lang="cs-CZ" sz="100" dirty="0"/>
                    </a:p>
                  </a:txBody>
                  <a:tcPr marL="99051" marR="99051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" dirty="0"/>
                    </a:p>
                  </a:txBody>
                  <a:tcPr marL="99051" marR="99051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" dirty="0"/>
                    </a:p>
                  </a:txBody>
                  <a:tcPr marL="99051" marR="99051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" dirty="0"/>
                    </a:p>
                  </a:txBody>
                  <a:tcPr marL="99051" marR="99051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" dirty="0"/>
                    </a:p>
                  </a:txBody>
                  <a:tcPr marL="99051" marR="99051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" dirty="0"/>
                    </a:p>
                  </a:txBody>
                  <a:tcPr marL="99051" marR="99051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69736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Jednorázová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marL="99051" marR="990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X</a:t>
                      </a:r>
                      <a:endParaRPr lang="cs-CZ" sz="1800" dirty="0"/>
                    </a:p>
                  </a:txBody>
                  <a:tcPr marL="99051" marR="99051"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Dříteč, 4.4.2015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E4E8E-2CF4-43DE-A593-F38D1FFB73D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0489" y="4941168"/>
            <a:ext cx="920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*Základní náplň = anamnéza, medikace, fyzikální vyšetření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46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1640632" y="260648"/>
            <a:ext cx="7055220" cy="1143000"/>
          </a:xfrm>
        </p:spPr>
        <p:txBody>
          <a:bodyPr/>
          <a:lstStyle/>
          <a:p>
            <a:pPr algn="l"/>
            <a:r>
              <a:rPr lang="cs-CZ" altLang="cs-CZ" dirty="0" smtClean="0"/>
              <a:t>Odborná stanoviska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412776"/>
            <a:ext cx="9138973" cy="46371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400" dirty="0" smtClean="0"/>
              <a:t>Stanovisko </a:t>
            </a:r>
            <a:r>
              <a:rPr lang="cs-CZ" sz="2400" dirty="0"/>
              <a:t>České společnosti tělovýchovného lékařství k preventivním tělovýchovně lékařským (sportovním) </a:t>
            </a:r>
            <a:r>
              <a:rPr lang="cs-CZ" sz="2400" dirty="0" smtClean="0"/>
              <a:t>prohlídkám </a:t>
            </a:r>
            <a:r>
              <a:rPr lang="cs-CZ" sz="1800" dirty="0" smtClean="0"/>
              <a:t>(29.5.2009)</a:t>
            </a:r>
            <a:endParaRPr lang="cs-CZ" sz="2400" dirty="0" smtClean="0"/>
          </a:p>
          <a:p>
            <a:pPr>
              <a:defRPr/>
            </a:pPr>
            <a:r>
              <a:rPr lang="cs-CZ" sz="2400" dirty="0"/>
              <a:t>Odborná doporučení k provádění preventivních sportovních prohlídek </a:t>
            </a:r>
            <a:r>
              <a:rPr lang="cs-CZ" sz="1800" dirty="0"/>
              <a:t>(v přípravě </a:t>
            </a:r>
            <a:r>
              <a:rPr lang="cs-CZ" sz="1800" dirty="0" smtClean="0"/>
              <a:t>ČSTL, spolupráce s LK ČOV)</a:t>
            </a:r>
            <a:endParaRPr lang="cs-CZ" sz="2400" dirty="0"/>
          </a:p>
          <a:p>
            <a:pPr>
              <a:defRPr/>
            </a:pPr>
            <a:r>
              <a:rPr lang="cs-CZ" sz="2400" dirty="0" smtClean="0"/>
              <a:t>Modelová koncepce organizace preventivních </a:t>
            </a:r>
            <a:r>
              <a:rPr lang="cs-CZ" sz="2400" dirty="0"/>
              <a:t>sportovních </a:t>
            </a:r>
            <a:r>
              <a:rPr lang="cs-CZ" sz="2400" dirty="0" smtClean="0"/>
              <a:t>prohlídek </a:t>
            </a:r>
            <a:r>
              <a:rPr lang="cs-CZ" sz="1800" dirty="0"/>
              <a:t>(v </a:t>
            </a:r>
            <a:r>
              <a:rPr lang="cs-CZ" sz="1800" dirty="0" smtClean="0"/>
              <a:t>přípravě ČSTL)</a:t>
            </a:r>
            <a:endParaRPr lang="cs-CZ" sz="2400" dirty="0" smtClean="0"/>
          </a:p>
          <a:p>
            <a:pPr>
              <a:defRPr/>
            </a:pPr>
            <a:r>
              <a:rPr lang="cs-CZ" sz="2400" dirty="0" smtClean="0"/>
              <a:t>Všeobecná </a:t>
            </a:r>
            <a:r>
              <a:rPr lang="cs-CZ" sz="2400" dirty="0"/>
              <a:t>doporučení pro pohybovou a sportovní aktivitu u dětí a mladistvých s kardiovaskulárním onemocněním </a:t>
            </a:r>
            <a:r>
              <a:rPr lang="cs-CZ" sz="1800" dirty="0" smtClean="0"/>
              <a:t>(MSBS, 2011(4):179-206)</a:t>
            </a:r>
          </a:p>
          <a:p>
            <a:pPr>
              <a:defRPr/>
            </a:pPr>
            <a:r>
              <a:rPr lang="cs-CZ" sz="2400" dirty="0"/>
              <a:t>Doporučení pro posuzování zdravotního stavu sportovních </a:t>
            </a:r>
            <a:r>
              <a:rPr lang="cs-CZ" sz="2400" dirty="0" smtClean="0"/>
              <a:t>potápěčů </a:t>
            </a:r>
            <a:r>
              <a:rPr lang="cs-CZ" sz="1800" dirty="0" smtClean="0"/>
              <a:t>(MSBS,</a:t>
            </a:r>
            <a:r>
              <a:rPr lang="nl-NL" sz="1800" dirty="0"/>
              <a:t> </a:t>
            </a:r>
            <a:r>
              <a:rPr lang="nl-NL" sz="1800" dirty="0" smtClean="0"/>
              <a:t>2014(2</a:t>
            </a:r>
            <a:r>
              <a:rPr lang="nl-NL" sz="1800" dirty="0"/>
              <a:t>):</a:t>
            </a:r>
            <a:r>
              <a:rPr lang="nl-NL" sz="1800" dirty="0" smtClean="0"/>
              <a:t>47–54</a:t>
            </a:r>
            <a:r>
              <a:rPr lang="cs-CZ" sz="1800" dirty="0" smtClean="0"/>
              <a:t>)</a:t>
            </a:r>
            <a:endParaRPr lang="cs-CZ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Dříteč, 4.4.2015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36776" y="548680"/>
            <a:ext cx="1981200" cy="365125"/>
          </a:xfrm>
        </p:spPr>
        <p:txBody>
          <a:bodyPr/>
          <a:lstStyle/>
          <a:p>
            <a:pPr>
              <a:defRPr/>
            </a:pPr>
            <a:fld id="{C83432AE-6883-4949-ABFA-46719ECCE24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Skupina 5"/>
          <p:cNvGrpSpPr>
            <a:grpSpLocks/>
          </p:cNvGrpSpPr>
          <p:nvPr/>
        </p:nvGrpSpPr>
        <p:grpSpPr bwMode="auto">
          <a:xfrm>
            <a:off x="116946" y="6237289"/>
            <a:ext cx="9673829" cy="530225"/>
            <a:chOff x="107504" y="6237312"/>
            <a:chExt cx="8929406" cy="530378"/>
          </a:xfrm>
        </p:grpSpPr>
        <p:pic>
          <p:nvPicPr>
            <p:cNvPr id="6148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237312"/>
              <a:ext cx="576064" cy="53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9" name="Picture 11" descr="cot_barevne_male_mini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4448" y="6237312"/>
              <a:ext cx="432462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683568" y="6381328"/>
              <a:ext cx="7920880" cy="292388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defRPr/>
              </a:pPr>
              <a:r>
                <a:rPr lang="cs-CZ" sz="1300" spc="1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Stručný přehled zdravotního zajištění české sportovní reprezentace a jeho současný stav</a:t>
              </a: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62120" y="1935164"/>
            <a:ext cx="874858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marL="361950" indent="-361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27088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075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43063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5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1999 – 2000  vrcholící problémy v oblasti zdravotnického zabezpečení – </a:t>
            </a:r>
            <a:r>
              <a:rPr lang="cs-CZ" altLang="cs-CZ" sz="2600" b="1" dirty="0">
                <a:solidFill>
                  <a:srgbClr val="C00000"/>
                </a:solidFill>
                <a:latin typeface="Calibri" pitchFamily="34" charset="0"/>
              </a:rPr>
              <a:t>Vládní usnesení ke zdravotnickému zabezpečení české sportovní reprezentace – úkoly pro </a:t>
            </a:r>
            <a:r>
              <a:rPr lang="cs-CZ" altLang="cs-CZ" sz="2600" b="1" dirty="0" err="1">
                <a:solidFill>
                  <a:srgbClr val="C00000"/>
                </a:solidFill>
                <a:latin typeface="Calibri" pitchFamily="34" charset="0"/>
              </a:rPr>
              <a:t>MZd</a:t>
            </a:r>
            <a:r>
              <a:rPr lang="cs-CZ" altLang="cs-CZ" sz="2600" b="1" dirty="0">
                <a:solidFill>
                  <a:srgbClr val="C00000"/>
                </a:solidFill>
                <a:latin typeface="Calibri" pitchFamily="34" charset="0"/>
              </a:rPr>
              <a:t> a MŠMT</a:t>
            </a:r>
          </a:p>
          <a:p>
            <a:pPr eaLnBrk="1" hangingPunct="1"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Ústav sportovní medicíny definitivně zaniká, </a:t>
            </a:r>
            <a:b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</a:b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zůstávají pouze</a:t>
            </a: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specializovaná zdrav. centra  MO a MV ČR</a:t>
            </a:r>
          </a:p>
        </p:txBody>
      </p:sp>
    </p:spTree>
    <p:extLst>
      <p:ext uri="{BB962C8B-B14F-4D97-AF65-F5344CB8AC3E}">
        <p14:creationId xmlns:p14="http://schemas.microsoft.com/office/powerpoint/2010/main" val="19286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512" y="2505075"/>
            <a:ext cx="8915400" cy="435292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cs-CZ" dirty="0" smtClean="0"/>
              <a:t>Vždy je třeba mít na paměti účel vyšetření:</a:t>
            </a:r>
          </a:p>
          <a:p>
            <a:pPr>
              <a:defRPr/>
            </a:pPr>
            <a:r>
              <a:rPr lang="cs-CZ" dirty="0" smtClean="0"/>
              <a:t>Prevence poškození zdraví při sportu</a:t>
            </a:r>
          </a:p>
          <a:p>
            <a:pPr lvl="1">
              <a:defRPr/>
            </a:pPr>
            <a:r>
              <a:rPr lang="cs-CZ" dirty="0" smtClean="0"/>
              <a:t>Zhodnocení zdravotního stavu sportovce</a:t>
            </a:r>
          </a:p>
          <a:p>
            <a:pPr lvl="1">
              <a:defRPr/>
            </a:pPr>
            <a:r>
              <a:rPr lang="cs-CZ" dirty="0" smtClean="0"/>
              <a:t>Pátrání po klinicky němých onemocněních</a:t>
            </a:r>
          </a:p>
          <a:p>
            <a:pPr>
              <a:defRPr/>
            </a:pPr>
            <a:r>
              <a:rPr lang="cs-CZ" dirty="0" smtClean="0"/>
              <a:t>Doporučení ohledně hybného systému</a:t>
            </a:r>
          </a:p>
          <a:p>
            <a:pPr>
              <a:defRPr/>
            </a:pPr>
            <a:r>
              <a:rPr lang="cs-CZ" dirty="0" smtClean="0"/>
              <a:t>Určení zdatnosti a optimalizace tréninku</a:t>
            </a:r>
          </a:p>
          <a:p>
            <a:pPr>
              <a:defRPr/>
            </a:pPr>
            <a:r>
              <a:rPr lang="cs-CZ" dirty="0" smtClean="0"/>
              <a:t>Poradenství ohledně výživy a režimu</a:t>
            </a:r>
          </a:p>
          <a:p>
            <a:pPr>
              <a:defRPr/>
            </a:pPr>
            <a:r>
              <a:rPr lang="cs-CZ" dirty="0" smtClean="0"/>
              <a:t>Upozornění na nevhodné léky</a:t>
            </a:r>
            <a:endParaRPr lang="cs-CZ" dirty="0"/>
          </a:p>
        </p:txBody>
      </p:sp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704528" y="188640"/>
            <a:ext cx="7055220" cy="1143000"/>
          </a:xfrm>
        </p:spPr>
        <p:txBody>
          <a:bodyPr/>
          <a:lstStyle/>
          <a:p>
            <a:r>
              <a:rPr lang="cs-CZ" altLang="cs-CZ" sz="3200" dirty="0" smtClean="0"/>
              <a:t>Účel sportovní prohlídky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Dříteč, 4.4.2015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2D2F9-16DF-41B5-BFBB-6444E8D9DC0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88504" y="980728"/>
            <a:ext cx="8915400" cy="1656183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dirty="0" smtClean="0"/>
              <a:t>Prevence poškození zdraví při sportu</a:t>
            </a:r>
          </a:p>
          <a:p>
            <a:pPr lvl="1">
              <a:defRPr/>
            </a:pPr>
            <a:r>
              <a:rPr lang="cs-CZ" dirty="0" smtClean="0"/>
              <a:t>Zhodnocení zdravotního stavu sportovce</a:t>
            </a:r>
          </a:p>
          <a:p>
            <a:pPr lvl="1">
              <a:defRPr/>
            </a:pPr>
            <a:r>
              <a:rPr lang="cs-CZ" dirty="0" smtClean="0"/>
              <a:t>Pátrání po klinicky němých onemocněních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528" y="188640"/>
            <a:ext cx="7559276" cy="1143000"/>
          </a:xfrm>
        </p:spPr>
        <p:txBody>
          <a:bodyPr/>
          <a:lstStyle/>
          <a:p>
            <a:r>
              <a:rPr lang="cs-CZ" sz="3600" dirty="0" smtClean="0"/>
              <a:t>Prevence náhlého úmrtí při sportu</a:t>
            </a:r>
            <a:endParaRPr lang="cs-C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512" y="1916832"/>
            <a:ext cx="9138220" cy="4353347"/>
          </a:xfrm>
        </p:spPr>
        <p:txBody>
          <a:bodyPr/>
          <a:lstStyle/>
          <a:p>
            <a:r>
              <a:rPr lang="en-US" dirty="0" smtClean="0"/>
              <a:t>N</a:t>
            </a:r>
            <a:r>
              <a:rPr lang="cs-CZ" dirty="0" smtClean="0"/>
              <a:t>áhlá úmrtí u sportovců 12-35 let</a:t>
            </a:r>
          </a:p>
          <a:p>
            <a:pPr marL="457200" lvl="1" indent="0">
              <a:buNone/>
            </a:pPr>
            <a:r>
              <a:rPr lang="cs-CZ" dirty="0" smtClean="0"/>
              <a:t>USA 0,5..1,6, Itálie 4,0..0,5, Israel 2, Dánsko 0,5,</a:t>
            </a:r>
            <a:br>
              <a:rPr lang="cs-CZ" dirty="0" smtClean="0"/>
            </a:br>
            <a:r>
              <a:rPr lang="cs-CZ" b="1" dirty="0" smtClean="0"/>
              <a:t>ČR ???</a:t>
            </a:r>
          </a:p>
          <a:p>
            <a:r>
              <a:rPr lang="cs-CZ" dirty="0" smtClean="0"/>
              <a:t>Kardiovaskulární mortalita 90 %</a:t>
            </a:r>
          </a:p>
          <a:p>
            <a:r>
              <a:rPr lang="cs-CZ" dirty="0" smtClean="0"/>
              <a:t>Screening (anamnéza, dotazník, vyšetření, EKG)</a:t>
            </a:r>
          </a:p>
          <a:p>
            <a:pPr lvl="1"/>
            <a:r>
              <a:rPr lang="cs-CZ" dirty="0" smtClean="0"/>
              <a:t>u </a:t>
            </a:r>
            <a:r>
              <a:rPr lang="cs-CZ" b="1" dirty="0" smtClean="0"/>
              <a:t>2–20 %</a:t>
            </a:r>
            <a:r>
              <a:rPr lang="cs-CZ" dirty="0" smtClean="0"/>
              <a:t> další vyšetření (ECHO, Holter, zátěž, MR...)</a:t>
            </a:r>
          </a:p>
          <a:p>
            <a:pPr lvl="1"/>
            <a:r>
              <a:rPr lang="cs-CZ" dirty="0" smtClean="0"/>
              <a:t>u </a:t>
            </a:r>
            <a:r>
              <a:rPr lang="cs-CZ" b="1" dirty="0" smtClean="0"/>
              <a:t>0,5 %</a:t>
            </a:r>
            <a:r>
              <a:rPr lang="cs-CZ" dirty="0" smtClean="0"/>
              <a:t> se potvrdí kardiovaskulární onemocnění</a:t>
            </a:r>
          </a:p>
          <a:p>
            <a:pPr lvl="1"/>
            <a:r>
              <a:rPr lang="cs-CZ" dirty="0" smtClean="0"/>
              <a:t>u </a:t>
            </a:r>
            <a:r>
              <a:rPr lang="cs-CZ" b="1" dirty="0" smtClean="0"/>
              <a:t>??? %</a:t>
            </a:r>
            <a:r>
              <a:rPr lang="cs-CZ" dirty="0" smtClean="0"/>
              <a:t> se podaří vyloučit kardiovask. onemocnění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Dříteč, 4.4.2015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B3E3C-F080-4E0A-BFD1-800D472AA62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6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536" y="548680"/>
            <a:ext cx="7055220" cy="1143000"/>
          </a:xfrm>
        </p:spPr>
        <p:txBody>
          <a:bodyPr/>
          <a:lstStyle/>
          <a:p>
            <a:r>
              <a:rPr lang="cs-CZ" sz="3600" dirty="0" smtClean="0"/>
              <a:t>Náhlá KV úmrtí u dětské populace a mladých </a:t>
            </a:r>
            <a:endParaRPr lang="cs-C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496" y="1772816"/>
            <a:ext cx="9294237" cy="4353347"/>
          </a:xfrm>
        </p:spPr>
        <p:txBody>
          <a:bodyPr/>
          <a:lstStyle/>
          <a:p>
            <a:r>
              <a:rPr lang="cs-CZ" dirty="0" smtClean="0"/>
              <a:t>Mortalita 25 % při fyzické zátěži (tělocvik, hra, zdaleka ne vždy sport)</a:t>
            </a:r>
          </a:p>
          <a:p>
            <a:r>
              <a:rPr lang="cs-CZ" dirty="0" smtClean="0"/>
              <a:t>Celková mortalita</a:t>
            </a:r>
          </a:p>
          <a:p>
            <a:pPr lvl="1"/>
            <a:r>
              <a:rPr lang="cs-CZ" dirty="0" smtClean="0"/>
              <a:t>&lt;3 roky: 2,0/100.000 ročně (včetně SIDS)</a:t>
            </a:r>
          </a:p>
          <a:p>
            <a:pPr lvl="1"/>
            <a:r>
              <a:rPr lang="cs-CZ" dirty="0" smtClean="0"/>
              <a:t>3-13 let: 0,36/100.000 ročně</a:t>
            </a:r>
          </a:p>
          <a:p>
            <a:pPr lvl="1"/>
            <a:r>
              <a:rPr lang="cs-CZ" dirty="0" smtClean="0"/>
              <a:t>14-24 let: 0,9/100.000 ročně</a:t>
            </a:r>
          </a:p>
          <a:p>
            <a:pPr lvl="1"/>
            <a:r>
              <a:rPr lang="cs-CZ" dirty="0" smtClean="0"/>
              <a:t>25-35 let: </a:t>
            </a:r>
            <a:r>
              <a:rPr lang="en-US" dirty="0" smtClean="0"/>
              <a:t>3</a:t>
            </a:r>
            <a:r>
              <a:rPr lang="cs-CZ" dirty="0" smtClean="0"/>
              <a:t>,2/</a:t>
            </a:r>
            <a:r>
              <a:rPr lang="en-US" dirty="0" smtClean="0"/>
              <a:t>100</a:t>
            </a:r>
            <a:r>
              <a:rPr lang="cs-CZ" dirty="0" smtClean="0"/>
              <a:t>.</a:t>
            </a:r>
            <a:r>
              <a:rPr lang="en-US" dirty="0" smtClean="0"/>
              <a:t>000 </a:t>
            </a:r>
            <a:r>
              <a:rPr lang="cs-CZ" dirty="0" smtClean="0"/>
              <a:t>ročně</a:t>
            </a:r>
          </a:p>
          <a:p>
            <a:r>
              <a:rPr lang="cs-CZ" dirty="0" smtClean="0"/>
              <a:t>Nástup obtíží často až v pubertě/dospělosti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Dříteč, 4.4.2015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B3E3C-F080-4E0A-BFD1-800D472AA62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26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odnadpis 2"/>
          <p:cNvSpPr>
            <a:spLocks noGrp="1"/>
          </p:cNvSpPr>
          <p:nvPr>
            <p:ph type="subTitle" idx="1"/>
          </p:nvPr>
        </p:nvSpPr>
        <p:spPr>
          <a:xfrm>
            <a:off x="1910690" y="4221163"/>
            <a:ext cx="6187810" cy="1924050"/>
          </a:xfrm>
        </p:spPr>
        <p:txBody>
          <a:bodyPr/>
          <a:lstStyle/>
          <a:p>
            <a:pPr marR="0"/>
            <a:r>
              <a:rPr lang="cs-CZ" sz="2000" dirty="0" smtClean="0"/>
              <a:t>MUDr. Jaroslav Větvička </a:t>
            </a:r>
          </a:p>
          <a:p>
            <a:pPr marR="0"/>
            <a:r>
              <a:rPr lang="cs-CZ" sz="2000" dirty="0" smtClean="0"/>
              <a:t>MUDr. Pavel Homolka </a:t>
            </a:r>
          </a:p>
          <a:p>
            <a:pPr marR="0"/>
            <a:r>
              <a:rPr lang="cs-CZ" sz="2000" dirty="0" smtClean="0"/>
              <a:t>MUDr. Petr Krejčí</a:t>
            </a:r>
          </a:p>
          <a:p>
            <a:pPr marR="0"/>
            <a:endParaRPr lang="cs-CZ" sz="2000" dirty="0" smtClean="0"/>
          </a:p>
          <a:p>
            <a:pPr marR="0"/>
            <a:endParaRPr lang="cs-CZ" sz="1600" b="1" dirty="0" smtClean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52567" y="1052737"/>
            <a:ext cx="7020780" cy="2570289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Doporučení k optimálnímu provádění sportovních prohlídek ve vrcholovém sportu</a:t>
            </a:r>
            <a:endParaRPr lang="cs-CZ" sz="32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 l="30472" t="10876" r="36594" b="11775"/>
          <a:stretch>
            <a:fillRect/>
          </a:stretch>
        </p:blipFill>
        <p:spPr bwMode="auto">
          <a:xfrm>
            <a:off x="1363795" y="4292600"/>
            <a:ext cx="1327679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1154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Skupina 5"/>
          <p:cNvGrpSpPr>
            <a:grpSpLocks/>
          </p:cNvGrpSpPr>
          <p:nvPr/>
        </p:nvGrpSpPr>
        <p:grpSpPr bwMode="auto">
          <a:xfrm>
            <a:off x="116946" y="6237289"/>
            <a:ext cx="9673829" cy="530225"/>
            <a:chOff x="107504" y="6237312"/>
            <a:chExt cx="8929406" cy="530378"/>
          </a:xfrm>
        </p:grpSpPr>
        <p:pic>
          <p:nvPicPr>
            <p:cNvPr id="1843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6237312"/>
              <a:ext cx="576064" cy="530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6" name="Picture 11" descr="cot_barevne_male_min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04448" y="6237312"/>
              <a:ext cx="432462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683568" y="6381328"/>
              <a:ext cx="7920880" cy="292388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300" spc="1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rPr>
                <a:t>Stručný přehled zdravotního zajištění české sportovní reprezentace a jeho současný stav</a:t>
              </a:r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41231" y="785814"/>
            <a:ext cx="8748580" cy="4389437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18288"/>
          <a:lstStyle/>
          <a:p>
            <a:pPr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</a:pPr>
            <a:endParaRPr lang="cs-CZ" sz="2600" b="1" dirty="0">
              <a:solidFill>
                <a:srgbClr val="C8E3FB"/>
              </a:solidFill>
              <a:latin typeface="Calibri" pitchFamily="34" charset="0"/>
            </a:endParaRPr>
          </a:p>
          <a:p>
            <a:pPr>
              <a:spcAft>
                <a:spcPts val="1200"/>
              </a:spcAft>
              <a:buClr>
                <a:srgbClr val="C8E3FB"/>
              </a:buClr>
              <a:buSzPct val="95000"/>
            </a:pPr>
            <a:r>
              <a:rPr lang="cs-CZ" sz="2600" b="1" u="sng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K</a:t>
            </a:r>
            <a:r>
              <a:rPr lang="cs-CZ" sz="2600" b="1" u="sng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onkrétní </a:t>
            </a:r>
            <a:r>
              <a:rPr lang="cs-CZ" sz="2600" b="1" u="sng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úkol:</a:t>
            </a:r>
          </a:p>
          <a:p>
            <a:pPr>
              <a:spcAft>
                <a:spcPts val="1200"/>
              </a:spcAft>
              <a:buClr>
                <a:srgbClr val="C8E3FB"/>
              </a:buClr>
              <a:buSzPct val="95000"/>
            </a:pPr>
            <a:r>
              <a:rPr 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Zpřehlednit provádění sportovních prohlídek ve vrcholovém sportu</a:t>
            </a:r>
          </a:p>
          <a:p>
            <a:pPr>
              <a:spcAft>
                <a:spcPts val="1200"/>
              </a:spcAft>
              <a:buClr>
                <a:srgbClr val="C8E3FB"/>
              </a:buClr>
              <a:buSzPct val="95000"/>
            </a:pPr>
            <a:r>
              <a:rPr 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Sportovní svazy:</a:t>
            </a:r>
          </a:p>
          <a:p>
            <a:pPr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Ø"/>
            </a:pPr>
            <a:r>
              <a:rPr 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přesně nevědí, co mají požadovat</a:t>
            </a:r>
          </a:p>
          <a:p>
            <a:pPr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Ø"/>
            </a:pPr>
            <a:r>
              <a:rPr 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Co má být náplní sportovní prohlídky, </a:t>
            </a:r>
          </a:p>
          <a:p>
            <a:pPr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Ø"/>
            </a:pPr>
            <a:r>
              <a:rPr 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Kde leží hranice mezi nutnou a efektivní sport.    </a:t>
            </a:r>
            <a:r>
              <a:rPr lang="cs-CZ" sz="2400" b="1" dirty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cs-CZ" sz="24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rohlídkou</a:t>
            </a:r>
            <a:r>
              <a:rPr lang="cs-CZ" sz="2400" b="1" dirty="0">
                <a:solidFill>
                  <a:schemeClr val="accent5">
                    <a:lumMod val="50000"/>
                  </a:schemeClr>
                </a:solidFill>
              </a:rPr>
              <a:t> a event. zbytečným zatěžováním sportovce i rozpočtu svazu.</a:t>
            </a:r>
          </a:p>
        </p:txBody>
      </p:sp>
    </p:spTree>
    <p:extLst>
      <p:ext uri="{BB962C8B-B14F-4D97-AF65-F5344CB8AC3E}">
        <p14:creationId xmlns:p14="http://schemas.microsoft.com/office/powerpoint/2010/main" val="195110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Skupina 5"/>
          <p:cNvGrpSpPr>
            <a:grpSpLocks/>
          </p:cNvGrpSpPr>
          <p:nvPr/>
        </p:nvGrpSpPr>
        <p:grpSpPr bwMode="auto">
          <a:xfrm>
            <a:off x="116946" y="6237289"/>
            <a:ext cx="9673829" cy="530225"/>
            <a:chOff x="107504" y="6237312"/>
            <a:chExt cx="8929406" cy="530378"/>
          </a:xfrm>
        </p:grpSpPr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6237312"/>
              <a:ext cx="576064" cy="530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2" name="Picture 11" descr="cot_barevne_male_min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04448" y="6237312"/>
              <a:ext cx="432462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683749" y="6381816"/>
              <a:ext cx="7921375" cy="292184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300" spc="10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62120" y="0"/>
            <a:ext cx="8748580" cy="4389438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18288"/>
          <a:lstStyle>
            <a:lvl1pPr marL="361950" indent="-361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27088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075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43063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defRPr/>
            </a:pPr>
            <a:endParaRPr lang="cs-CZ" sz="2600" b="1" dirty="0">
              <a:solidFill>
                <a:srgbClr val="C8E3FB"/>
              </a:solidFill>
              <a:latin typeface="Calibri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defRPr/>
            </a:pPr>
            <a:endParaRPr lang="cs-CZ" sz="2600" b="1" dirty="0">
              <a:solidFill>
                <a:srgbClr val="C8E3FB"/>
              </a:solidFill>
              <a:latin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defRPr/>
            </a:pP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„Indikační“ rozpaky mají i lékaři samotní: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Ø"/>
              <a:defRPr/>
            </a:pP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Co je nezbytné, co je vhodné, co je optimální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Ø"/>
              <a:defRPr/>
            </a:pP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Objevily se nové metodiky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Ø"/>
              <a:defRPr/>
            </a:pP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Některé sporty (IF) již tato </a:t>
            </a:r>
            <a:r>
              <a:rPr lang="cs-CZ" sz="2600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dopor</a:t>
            </a: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. mají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Ø"/>
              <a:defRPr/>
            </a:pP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Objevil se fenomén „náhlé smrti ve sportu“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defRPr/>
            </a:pP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(Antonio </a:t>
            </a:r>
            <a:r>
              <a:rPr lang="cs-CZ" sz="2600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Puerta</a:t>
            </a: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, </a:t>
            </a:r>
            <a:r>
              <a:rPr lang="cs-CZ" sz="2600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Marc</a:t>
            </a: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cs-CZ" sz="2600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Viviene</a:t>
            </a: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cs-CZ" sz="2600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Foe</a:t>
            </a: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, Alexej </a:t>
            </a:r>
            <a:r>
              <a:rPr lang="cs-CZ" sz="2600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Čerepanov</a:t>
            </a: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,…..)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defRPr/>
            </a:pPr>
            <a:endParaRPr lang="cs-CZ" sz="2600" b="1" dirty="0">
              <a:solidFill>
                <a:srgbClr val="C8E3FB"/>
              </a:solidFill>
              <a:latin typeface="Calibri" pitchFamily="34" charset="0"/>
            </a:endParaRPr>
          </a:p>
        </p:txBody>
      </p:sp>
      <p:pic>
        <p:nvPicPr>
          <p:cNvPr id="19459" name="Picture 2" descr="http://socceringhana.files.wordpress.com/2011/11/fo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6012" y="4522788"/>
            <a:ext cx="319881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http://communities.sportsnet.ca/servlet/JiveServlet/downloadImage/2-1282202-9661/320-278/khl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4676" y="4346575"/>
            <a:ext cx="3002756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020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Skupina 5"/>
          <p:cNvGrpSpPr>
            <a:grpSpLocks/>
          </p:cNvGrpSpPr>
          <p:nvPr/>
        </p:nvGrpSpPr>
        <p:grpSpPr bwMode="auto">
          <a:xfrm>
            <a:off x="116946" y="6237289"/>
            <a:ext cx="9673829" cy="530225"/>
            <a:chOff x="107504" y="6237312"/>
            <a:chExt cx="8929406" cy="530378"/>
          </a:xfrm>
        </p:grpSpPr>
        <p:pic>
          <p:nvPicPr>
            <p:cNvPr id="2048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6237312"/>
              <a:ext cx="576064" cy="530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4" name="Picture 11" descr="cot_barevne_male_min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04448" y="6237312"/>
              <a:ext cx="432462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683568" y="6381328"/>
              <a:ext cx="7920880" cy="292388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300" spc="1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rPr>
                <a:t>Stručný přehled zdravotního zajištění české sportovní reprezentace a jeho současný stav</a:t>
              </a:r>
            </a:p>
          </p:txBody>
        </p:sp>
      </p:grpSp>
      <p:sp>
        <p:nvSpPr>
          <p:cNvPr id="20482" name="Rectangle 3"/>
          <p:cNvSpPr txBox="1">
            <a:spLocks noChangeArrowheads="1"/>
          </p:cNvSpPr>
          <p:nvPr/>
        </p:nvSpPr>
        <p:spPr bwMode="auto">
          <a:xfrm>
            <a:off x="670719" y="1412875"/>
            <a:ext cx="8748581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marL="361950" indent="-361950">
              <a:spcAft>
                <a:spcPts val="1200"/>
              </a:spcAft>
              <a:buClr>
                <a:srgbClr val="C8E3FB"/>
              </a:buClr>
              <a:buSzPct val="95000"/>
            </a:pPr>
            <a:r>
              <a:rPr 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Na půdě sjezdů TVL byla tato problematika diskusně řešena několikrát (Třešť, Znojmo,….)</a:t>
            </a:r>
          </a:p>
          <a:p>
            <a:pPr marL="361950" indent="-361950">
              <a:spcAft>
                <a:spcPts val="1200"/>
              </a:spcAft>
              <a:buClr>
                <a:srgbClr val="C8E3FB"/>
              </a:buClr>
              <a:buSzPct val="95000"/>
            </a:pP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Výsledek byl nejasný: </a:t>
            </a:r>
            <a:endParaRPr lang="cs-CZ" sz="26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marL="361950" indent="-361950">
              <a:spcAft>
                <a:spcPts val="1200"/>
              </a:spcAft>
              <a:buClr>
                <a:srgbClr val="C8E3FB"/>
              </a:buClr>
              <a:buSzPct val="95000"/>
            </a:pPr>
            <a:r>
              <a:rPr lang="cs-CZ" sz="3200" b="1" i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Je odpovědností provádějícího lékaře, které metody zvolí jako součást sportovní prohlídky, aby mohl prohlásit sportovce jako schopného (neschopného) provozovat konkrétní vrcholový sport</a:t>
            </a:r>
          </a:p>
        </p:txBody>
      </p:sp>
    </p:spTree>
    <p:extLst>
      <p:ext uri="{BB962C8B-B14F-4D97-AF65-F5344CB8AC3E}">
        <p14:creationId xmlns:p14="http://schemas.microsoft.com/office/powerpoint/2010/main" val="388669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Skupina 5"/>
          <p:cNvGrpSpPr>
            <a:grpSpLocks/>
          </p:cNvGrpSpPr>
          <p:nvPr/>
        </p:nvGrpSpPr>
        <p:grpSpPr bwMode="auto">
          <a:xfrm>
            <a:off x="116946" y="6237289"/>
            <a:ext cx="9673829" cy="530225"/>
            <a:chOff x="107504" y="6237312"/>
            <a:chExt cx="8929406" cy="530378"/>
          </a:xfrm>
        </p:grpSpPr>
        <p:pic>
          <p:nvPicPr>
            <p:cNvPr id="2150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4" y="6237312"/>
              <a:ext cx="576064" cy="530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08" name="Picture 11" descr="cot_barevne_male_min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04448" y="6237312"/>
              <a:ext cx="432462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bdélník 4"/>
            <p:cNvSpPr/>
            <p:nvPr/>
          </p:nvSpPr>
          <p:spPr>
            <a:xfrm>
              <a:off x="683568" y="6381328"/>
              <a:ext cx="7920880" cy="292388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300" spc="1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rPr>
                <a:t>Stručný přehled zdravotního zajištění české sportovní reprezentace a jeho současný stav</a:t>
              </a:r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56961" y="908050"/>
            <a:ext cx="8748581" cy="4389438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18288"/>
          <a:lstStyle>
            <a:lvl1pPr marL="361950" indent="-361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27088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075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43063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defRPr/>
            </a:pPr>
            <a:endParaRPr lang="cs-CZ" sz="2600" b="1" dirty="0">
              <a:solidFill>
                <a:srgbClr val="C8E3FB"/>
              </a:solidFill>
              <a:latin typeface="Calibri" pitchFamily="34" charset="0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defRPr/>
            </a:pP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Většina lékařů pracujících s vrcholovými sportovci u nás </a:t>
            </a:r>
            <a:endParaRPr lang="cs-CZ" sz="26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Ø"/>
              <a:defRPr/>
            </a:pP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Vytvořit orientační doporučení – „</a:t>
            </a:r>
            <a:r>
              <a:rPr lang="cs-CZ" sz="2600" b="1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guidelines</a:t>
            </a: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“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Ø"/>
              <a:defRPr/>
            </a:pPr>
            <a:r>
              <a:rPr 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Spontánně vzniklý „řešitelský tým“ </a:t>
            </a:r>
            <a:r>
              <a:rPr lang="cs-CZ" sz="20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(Homolka, Dovalil, Krejčí, Martinková, Havrda, Říha, Brejcha, Vrbický, Větvička,…..)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defRPr/>
            </a:pPr>
            <a:endParaRPr lang="cs-CZ" sz="2000" b="1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Ø"/>
              <a:defRPr/>
            </a:pPr>
            <a:r>
              <a:rPr lang="cs-CZ" sz="20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CÍL: </a:t>
            </a:r>
            <a:r>
              <a:rPr lang="cs-CZ" sz="2800" b="1" i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Vypracovat smysluplné doporučení, které by optimálně složitou/jednoduchou formou poskytlo orientaci jak  žadatelům, tak poskytovatelům sportovních prohlídek ve vrcholovém sportu.</a:t>
            </a:r>
          </a:p>
        </p:txBody>
      </p:sp>
    </p:spTree>
    <p:extLst>
      <p:ext uri="{BB962C8B-B14F-4D97-AF65-F5344CB8AC3E}">
        <p14:creationId xmlns:p14="http://schemas.microsoft.com/office/powerpoint/2010/main" val="30971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/>
          </p:cNvSpPr>
          <p:nvPr>
            <p:ph type="subTitle" idx="1"/>
          </p:nvPr>
        </p:nvSpPr>
        <p:spPr>
          <a:xfrm>
            <a:off x="495300" y="1125538"/>
            <a:ext cx="8915400" cy="5199062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cs-CZ" sz="6000" smtClean="0">
                <a:latin typeface="Arial Unicode MS" pitchFamily="34" charset="-128"/>
              </a:rPr>
              <a:t>1. Krok</a:t>
            </a:r>
          </a:p>
          <a:p>
            <a:pPr>
              <a:buFont typeface="Wingdings 2" pitchFamily="18" charset="2"/>
              <a:buNone/>
            </a:pPr>
            <a:endParaRPr lang="cs-CZ" sz="6000" smtClean="0">
              <a:latin typeface="Arial Unicode MS" pitchFamily="34" charset="-128"/>
            </a:endParaRPr>
          </a:p>
          <a:p>
            <a:pPr>
              <a:buFont typeface="Wingdings 2" pitchFamily="18" charset="2"/>
              <a:buNone/>
            </a:pPr>
            <a:r>
              <a:rPr lang="cs-CZ" sz="4400" smtClean="0">
                <a:solidFill>
                  <a:srgbClr val="CC0000"/>
                </a:solidFill>
                <a:latin typeface="Arial Unicode MS" pitchFamily="34" charset="-128"/>
              </a:rPr>
              <a:t>Navrhnout rozsah možných vyšetření u jednotlivých sportů</a:t>
            </a:r>
          </a:p>
          <a:p>
            <a:pPr>
              <a:buFont typeface="Wingdings 2" pitchFamily="18" charset="2"/>
              <a:buNone/>
            </a:pPr>
            <a:r>
              <a:rPr lang="cs-CZ" sz="4400" smtClean="0">
                <a:latin typeface="Arial Unicode MS" pitchFamily="34" charset="-128"/>
              </a:rPr>
              <a:t>Projednat s dalšími odborníky</a:t>
            </a:r>
          </a:p>
          <a:p>
            <a:pPr>
              <a:buFont typeface="Wingdings 2" pitchFamily="18" charset="2"/>
              <a:buNone/>
            </a:pPr>
            <a:r>
              <a:rPr lang="cs-CZ" smtClean="0">
                <a:latin typeface="Arial Unicode MS" pitchFamily="34" charset="-128"/>
              </a:rPr>
              <a:t> </a:t>
            </a:r>
          </a:p>
        </p:txBody>
      </p:sp>
      <p:sp>
        <p:nvSpPr>
          <p:cNvPr id="35842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cs-CZ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17795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32770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 l="1616" t="14259" r="30710" b="7793"/>
          <a:stretch>
            <a:fillRect/>
          </a:stretch>
        </p:blipFill>
        <p:spPr bwMode="auto">
          <a:xfrm>
            <a:off x="818621" y="765176"/>
            <a:ext cx="8110538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 l="10754" t="85756" r="29601" b="10805"/>
          <a:stretch>
            <a:fillRect/>
          </a:stretch>
        </p:blipFill>
        <p:spPr bwMode="auto">
          <a:xfrm>
            <a:off x="896012" y="6308726"/>
            <a:ext cx="8100219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896012" y="333376"/>
            <a:ext cx="803486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Návrh struktury sportovní prohlídky ve vrcholovém sportu</a:t>
            </a:r>
          </a:p>
        </p:txBody>
      </p:sp>
    </p:spTree>
    <p:extLst>
      <p:ext uri="{BB962C8B-B14F-4D97-AF65-F5344CB8AC3E}">
        <p14:creationId xmlns:p14="http://schemas.microsoft.com/office/powerpoint/2010/main" val="1403122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428625" y="404813"/>
            <a:ext cx="8915400" cy="792162"/>
          </a:xfrm>
        </p:spPr>
        <p:txBody>
          <a:bodyPr/>
          <a:lstStyle/>
          <a:p>
            <a:pPr algn="l"/>
            <a:r>
              <a:rPr lang="cs-CZ" sz="2400" b="1" dirty="0" smtClean="0">
                <a:solidFill>
                  <a:srgbClr val="000066"/>
                </a:solidFill>
                <a:effectLst>
                  <a:reflection blurRad="6350" endPos="0" dir="5400000" sy="-100000" algn="bl" rotWithShape="0"/>
                </a:effectLst>
                <a:cs typeface="Arial" charset="0"/>
              </a:rPr>
              <a:t>Zdravotní zabezpečení na úrovni s</a:t>
            </a:r>
            <a:r>
              <a:rPr lang="cs-CZ" sz="2400" b="1" dirty="0" smtClean="0">
                <a:solidFill>
                  <a:srgbClr val="000066"/>
                </a:solidFill>
                <a:effectLst>
                  <a:reflection blurRad="6350" endPos="0" dir="5400000" sy="-100000" algn="bl" rotWithShape="0"/>
                </a:effectLst>
                <a:ea typeface="Arial Unicode MS" pitchFamily="34" charset="-128"/>
                <a:cs typeface="Arial" charset="0"/>
              </a:rPr>
              <a:t>portovn</a:t>
            </a:r>
            <a:r>
              <a:rPr lang="cs-CZ" sz="2400" b="1" dirty="0" smtClean="0">
                <a:solidFill>
                  <a:srgbClr val="000066"/>
                </a:solidFill>
                <a:effectLst>
                  <a:reflection blurRad="6350" endPos="0" dir="5400000" sy="-100000" algn="bl" rotWithShape="0"/>
                </a:effectLst>
                <a:latin typeface="Arial" charset="0"/>
                <a:ea typeface="Arial Unicode MS" pitchFamily="34" charset="-128"/>
                <a:cs typeface="Arial" charset="0"/>
              </a:rPr>
              <a:t>í</a:t>
            </a:r>
            <a:r>
              <a:rPr lang="cs-CZ" sz="2400" b="1" dirty="0" smtClean="0">
                <a:solidFill>
                  <a:srgbClr val="000066"/>
                </a:solidFill>
                <a:effectLst>
                  <a:reflection blurRad="6350" endPos="0" dir="5400000" sy="-100000" algn="bl" rotWithShape="0"/>
                </a:effectLst>
                <a:cs typeface="Arial" charset="0"/>
              </a:rPr>
              <a:t>ch </a:t>
            </a:r>
            <a:r>
              <a:rPr lang="cs-CZ" sz="2400" b="1" dirty="0" smtClean="0">
                <a:solidFill>
                  <a:srgbClr val="000066"/>
                </a:solidFill>
                <a:effectLst>
                  <a:reflection blurRad="6350" endPos="0" dir="5400000" sy="-100000" algn="bl" rotWithShape="0"/>
                </a:effectLst>
                <a:ea typeface="Arial Unicode MS" pitchFamily="34" charset="-128"/>
                <a:cs typeface="Arial Unicode MS" pitchFamily="34" charset="-128"/>
              </a:rPr>
              <a:t> svaz</a:t>
            </a:r>
            <a:r>
              <a:rPr lang="cs-CZ" sz="2400" b="1" dirty="0" smtClean="0">
                <a:solidFill>
                  <a:srgbClr val="000066"/>
                </a:solidFill>
                <a:effectLst>
                  <a:reflection blurRad="6350" endPos="0" dir="5400000" sy="-100000" algn="bl" rotWithShape="0"/>
                </a:effectLst>
                <a:cs typeface="Arial" charset="0"/>
              </a:rPr>
              <a:t>ů</a:t>
            </a:r>
            <a:r>
              <a:rPr lang="cs-CZ" sz="2400" dirty="0" smtClean="0">
                <a:solidFill>
                  <a:srgbClr val="000066"/>
                </a:solidFill>
                <a:ea typeface="Arial Unicode MS" pitchFamily="34" charset="-128"/>
                <a:cs typeface="Arial Unicode MS" pitchFamily="34" charset="-128"/>
              </a:rPr>
              <a:t/>
            </a:r>
            <a:br>
              <a:rPr lang="cs-CZ" sz="2400" dirty="0" smtClean="0">
                <a:solidFill>
                  <a:srgbClr val="000066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cs-CZ" sz="2000" dirty="0" smtClean="0">
                <a:solidFill>
                  <a:srgbClr val="000066"/>
                </a:solidFill>
                <a:ea typeface="Arial Unicode MS" pitchFamily="34" charset="-128"/>
                <a:cs typeface="Arial Unicode MS" pitchFamily="34" charset="-128"/>
              </a:rPr>
              <a:t/>
            </a:r>
            <a:br>
              <a:rPr lang="cs-CZ" sz="2000" dirty="0" smtClean="0">
                <a:solidFill>
                  <a:srgbClr val="000066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cs-CZ" sz="2000" dirty="0" smtClean="0">
                <a:solidFill>
                  <a:srgbClr val="000066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sz="2000" dirty="0" smtClean="0">
                <a:solidFill>
                  <a:srgbClr val="000066"/>
                </a:solidFill>
                <a:cs typeface="Arial" charset="0"/>
              </a:rPr>
              <a:t>	</a:t>
            </a:r>
          </a:p>
        </p:txBody>
      </p:sp>
      <p:sp>
        <p:nvSpPr>
          <p:cNvPr id="17409" name="Rectangle 2"/>
          <p:cNvSpPr>
            <a:spLocks noGrp="1"/>
          </p:cNvSpPr>
          <p:nvPr>
            <p:ph sz="quarter" idx="13"/>
          </p:nvPr>
        </p:nvSpPr>
        <p:spPr>
          <a:xfrm>
            <a:off x="358273" y="1196752"/>
            <a:ext cx="8915400" cy="4894263"/>
          </a:xfrm>
        </p:spPr>
        <p:txBody>
          <a:bodyPr/>
          <a:lstStyle/>
          <a:p>
            <a:pPr marL="45720" indent="0">
              <a:spcBef>
                <a:spcPct val="50000"/>
              </a:spcBef>
              <a:buNone/>
            </a:pPr>
            <a:r>
              <a:rPr lang="cs-CZ" sz="1800" b="1" dirty="0" smtClean="0">
                <a:solidFill>
                  <a:srgbClr val="000066"/>
                </a:solidFill>
              </a:rPr>
              <a:t> Rozpadly se zdravotní komise řady sport. svazů </a:t>
            </a:r>
          </a:p>
          <a:p>
            <a:pPr marL="45720" indent="0">
              <a:lnSpc>
                <a:spcPct val="65000"/>
              </a:lnSpc>
              <a:spcBef>
                <a:spcPct val="50000"/>
              </a:spcBef>
              <a:buNone/>
            </a:pPr>
            <a:r>
              <a:rPr lang="cs-CZ" sz="1800" b="1" dirty="0" smtClean="0">
                <a:solidFill>
                  <a:srgbClr val="000066"/>
                </a:solidFill>
              </a:rPr>
              <a:t>  Prostředí svazu a jeho rozhodování určují nejvíce úroveň péče.</a:t>
            </a:r>
          </a:p>
          <a:p>
            <a:pPr marL="45720" indent="0">
              <a:lnSpc>
                <a:spcPct val="65000"/>
              </a:lnSpc>
              <a:spcBef>
                <a:spcPct val="50000"/>
              </a:spcBef>
              <a:buNone/>
            </a:pPr>
            <a:r>
              <a:rPr lang="cs-CZ" sz="1800" b="1" dirty="0" smtClean="0">
                <a:solidFill>
                  <a:srgbClr val="000066"/>
                </a:solidFill>
              </a:rPr>
              <a:t>  Rozhoduje se zde o vynakládání prostředků a úsilí na kvalitní a </a:t>
            </a:r>
          </a:p>
          <a:p>
            <a:pPr marL="45720" indent="0">
              <a:lnSpc>
                <a:spcPct val="65000"/>
              </a:lnSpc>
              <a:spcBef>
                <a:spcPct val="50000"/>
              </a:spcBef>
              <a:buNone/>
            </a:pPr>
            <a:r>
              <a:rPr lang="cs-CZ" sz="1800" b="1" dirty="0" smtClean="0">
                <a:solidFill>
                  <a:srgbClr val="000066"/>
                </a:solidFill>
              </a:rPr>
              <a:t>   co nejperspektivnější spolupráci s lékaři a zdravotnickými pracovišti.  </a:t>
            </a:r>
          </a:p>
          <a:p>
            <a:pPr marL="45720" indent="0">
              <a:spcBef>
                <a:spcPct val="50000"/>
              </a:spcBef>
              <a:buNone/>
            </a:pPr>
            <a:r>
              <a:rPr lang="cs-CZ" sz="1800" b="1" dirty="0" smtClean="0">
                <a:solidFill>
                  <a:srgbClr val="000066"/>
                </a:solidFill>
              </a:rPr>
              <a:t>  Pro ZZVS je typickým požadavkem při akutně vzniklé potřebě:</a:t>
            </a:r>
            <a:br>
              <a:rPr lang="cs-CZ" sz="1800" b="1" dirty="0" smtClean="0">
                <a:solidFill>
                  <a:srgbClr val="000066"/>
                </a:solidFill>
              </a:rPr>
            </a:br>
            <a:r>
              <a:rPr lang="cs-CZ" sz="1800" b="1" dirty="0" smtClean="0">
                <a:solidFill>
                  <a:srgbClr val="000066"/>
                </a:solidFill>
              </a:rPr>
              <a:t>-  jednak zajištění </a:t>
            </a:r>
            <a:r>
              <a:rPr lang="cs-CZ" sz="1800" b="1" dirty="0" smtClean="0">
                <a:solidFill>
                  <a:srgbClr val="FF0000"/>
                </a:solidFill>
              </a:rPr>
              <a:t>rychlosti </a:t>
            </a:r>
            <a:r>
              <a:rPr lang="cs-CZ" sz="1800" b="1" dirty="0" smtClean="0">
                <a:solidFill>
                  <a:srgbClr val="000066"/>
                </a:solidFill>
              </a:rPr>
              <a:t>poskytnuté péče </a:t>
            </a:r>
            <a:br>
              <a:rPr lang="cs-CZ" sz="1800" b="1" dirty="0" smtClean="0">
                <a:solidFill>
                  <a:srgbClr val="000066"/>
                </a:solidFill>
              </a:rPr>
            </a:br>
            <a:r>
              <a:rPr lang="cs-CZ" sz="1800" b="1" dirty="0" smtClean="0">
                <a:solidFill>
                  <a:srgbClr val="000066"/>
                </a:solidFill>
              </a:rPr>
              <a:t>-  a jednak její </a:t>
            </a:r>
            <a:r>
              <a:rPr lang="cs-CZ" sz="1800" b="1" dirty="0" smtClean="0">
                <a:solidFill>
                  <a:srgbClr val="FF0000"/>
                </a:solidFill>
              </a:rPr>
              <a:t>kvalita </a:t>
            </a:r>
            <a:r>
              <a:rPr lang="cs-CZ" sz="1800" b="1" dirty="0" smtClean="0">
                <a:solidFill>
                  <a:srgbClr val="000066"/>
                </a:solidFill>
              </a:rPr>
              <a:t/>
            </a:r>
            <a:br>
              <a:rPr lang="cs-CZ" sz="1800" b="1" dirty="0" smtClean="0">
                <a:solidFill>
                  <a:srgbClr val="000066"/>
                </a:solidFill>
              </a:rPr>
            </a:br>
            <a:r>
              <a:rPr lang="cs-CZ" sz="1800" b="1" dirty="0" smtClean="0">
                <a:solidFill>
                  <a:srgbClr val="000066"/>
                </a:solidFill>
              </a:rPr>
              <a:t>-  určité </a:t>
            </a:r>
            <a:r>
              <a:rPr lang="cs-CZ" sz="1800" b="1" dirty="0" smtClean="0">
                <a:solidFill>
                  <a:srgbClr val="FF0000"/>
                </a:solidFill>
              </a:rPr>
              <a:t>organizační úsilí</a:t>
            </a:r>
            <a:r>
              <a:rPr lang="cs-CZ" sz="1800" b="1" dirty="0" smtClean="0">
                <a:solidFill>
                  <a:srgbClr val="000066"/>
                </a:solidFill>
              </a:rPr>
              <a:t> nad běžný rámec – nehradí zdravotní pojišťovna</a:t>
            </a:r>
          </a:p>
          <a:p>
            <a:pPr marL="45720" indent="0">
              <a:lnSpc>
                <a:spcPct val="40000"/>
              </a:lnSpc>
              <a:spcBef>
                <a:spcPct val="50000"/>
              </a:spcBef>
              <a:buNone/>
            </a:pPr>
            <a:r>
              <a:rPr lang="cs-CZ" sz="1800" b="1" dirty="0" smtClean="0">
                <a:solidFill>
                  <a:srgbClr val="000066"/>
                </a:solidFill>
              </a:rPr>
              <a:t>   z veřejného pojištění. </a:t>
            </a:r>
          </a:p>
          <a:p>
            <a:pPr algn="ctr">
              <a:buFont typeface="Arial" charset="0"/>
              <a:buNone/>
            </a:pPr>
            <a:r>
              <a:rPr lang="cs-CZ" dirty="0" smtClean="0"/>
              <a:t> </a:t>
            </a:r>
          </a:p>
          <a:p>
            <a:pPr algn="ctr"/>
            <a:endParaRPr lang="cs-CZ" dirty="0" smtClean="0"/>
          </a:p>
        </p:txBody>
      </p:sp>
      <p:pic>
        <p:nvPicPr>
          <p:cNvPr id="17411" name="Picture 4" descr="P10009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3846513"/>
            <a:ext cx="43497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P10104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3513" y="3424238"/>
            <a:ext cx="2789237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3" cstate="print"/>
          <a:srcRect l="1573" t="14095" r="30472" b="11313"/>
          <a:stretch>
            <a:fillRect/>
          </a:stretch>
        </p:blipFill>
        <p:spPr>
          <a:xfrm>
            <a:off x="662120" y="1654176"/>
            <a:ext cx="8502650" cy="4905375"/>
          </a:xfrm>
        </p:spPr>
      </p:pic>
      <p:sp>
        <p:nvSpPr>
          <p:cNvPr id="33794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 cstate="print"/>
          <a:srcRect l="1990" t="17413" r="31512" b="66196"/>
          <a:stretch>
            <a:fillRect/>
          </a:stretch>
        </p:blipFill>
        <p:spPr bwMode="auto">
          <a:xfrm>
            <a:off x="741231" y="549275"/>
            <a:ext cx="82687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9898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/>
          </p:cNvSpPr>
          <p:nvPr>
            <p:ph type="subTitle" idx="1"/>
          </p:nvPr>
        </p:nvSpPr>
        <p:spPr>
          <a:xfrm>
            <a:off x="1208584" y="1412776"/>
            <a:ext cx="6106761" cy="882119"/>
          </a:xfrm>
        </p:spPr>
        <p:txBody>
          <a:bodyPr>
            <a:noAutofit/>
          </a:bodyPr>
          <a:lstStyle/>
          <a:p>
            <a:pPr>
              <a:buFont typeface="Wingdings 2" pitchFamily="18" charset="2"/>
              <a:buNone/>
            </a:pPr>
            <a:r>
              <a:rPr lang="cs-CZ" sz="3600" dirty="0" smtClean="0">
                <a:latin typeface="Arial Unicode MS" pitchFamily="34" charset="-128"/>
              </a:rPr>
              <a:t>2. Krok</a:t>
            </a:r>
          </a:p>
          <a:p>
            <a:pPr>
              <a:buFont typeface="Wingdings 2" pitchFamily="18" charset="2"/>
              <a:buNone/>
            </a:pPr>
            <a:endParaRPr lang="cs-CZ" sz="3600" dirty="0" smtClean="0">
              <a:latin typeface="Arial Unicode MS" pitchFamily="34" charset="-128"/>
            </a:endParaRPr>
          </a:p>
          <a:p>
            <a:pPr>
              <a:buFont typeface="Wingdings 2" pitchFamily="18" charset="2"/>
              <a:buNone/>
            </a:pPr>
            <a:r>
              <a:rPr lang="cs-CZ" sz="3600" dirty="0" smtClean="0">
                <a:solidFill>
                  <a:srgbClr val="CC0000"/>
                </a:solidFill>
                <a:latin typeface="Arial Unicode MS" pitchFamily="34" charset="-128"/>
              </a:rPr>
              <a:t>Projednat rozsah vyšetření se sportovními svazy</a:t>
            </a:r>
            <a:r>
              <a:rPr lang="cs-CZ" sz="3600" dirty="0" smtClean="0">
                <a:latin typeface="Arial Unicode MS" pitchFamily="34" charset="-128"/>
              </a:rPr>
              <a:t> </a:t>
            </a:r>
          </a:p>
          <a:p>
            <a:pPr>
              <a:buFont typeface="Wingdings 2" pitchFamily="18" charset="2"/>
              <a:buNone/>
            </a:pPr>
            <a:r>
              <a:rPr lang="cs-CZ" sz="3600" dirty="0" smtClean="0">
                <a:latin typeface="Arial Unicode MS" pitchFamily="34" charset="-128"/>
              </a:rPr>
              <a:t>Následně doplnit/vyškrtnout</a:t>
            </a:r>
          </a:p>
        </p:txBody>
      </p:sp>
    </p:spTree>
    <p:extLst>
      <p:ext uri="{BB962C8B-B14F-4D97-AF65-F5344CB8AC3E}">
        <p14:creationId xmlns:p14="http://schemas.microsoft.com/office/powerpoint/2010/main" val="3929790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/>
          </p:cNvSpPr>
          <p:nvPr>
            <p:ph type="subTitle" idx="1"/>
          </p:nvPr>
        </p:nvSpPr>
        <p:spPr>
          <a:xfrm>
            <a:off x="1352600" y="908720"/>
            <a:ext cx="6106761" cy="882119"/>
          </a:xfrm>
        </p:spPr>
        <p:txBody>
          <a:bodyPr>
            <a:noAutofit/>
          </a:bodyPr>
          <a:lstStyle/>
          <a:p>
            <a:pPr>
              <a:buFont typeface="Wingdings 2" pitchFamily="18" charset="2"/>
              <a:buNone/>
            </a:pPr>
            <a:r>
              <a:rPr lang="cs-CZ" sz="3200" dirty="0" smtClean="0">
                <a:latin typeface="Arial Unicode MS" pitchFamily="34" charset="-128"/>
              </a:rPr>
              <a:t>3. Krok</a:t>
            </a:r>
          </a:p>
          <a:p>
            <a:pPr>
              <a:buFont typeface="Wingdings 2" pitchFamily="18" charset="2"/>
              <a:buNone/>
            </a:pPr>
            <a:endParaRPr lang="cs-CZ" sz="3200" dirty="0" smtClean="0"/>
          </a:p>
          <a:p>
            <a:pPr>
              <a:buFont typeface="Wingdings 2" pitchFamily="18" charset="2"/>
              <a:buNone/>
            </a:pPr>
            <a:r>
              <a:rPr lang="cs-CZ" sz="3200" b="1" dirty="0" smtClean="0">
                <a:solidFill>
                  <a:srgbClr val="CC0000"/>
                </a:solidFill>
                <a:latin typeface="Arial Unicode MS" pitchFamily="34" charset="-128"/>
              </a:rPr>
              <a:t>Předpoklady realizace</a:t>
            </a:r>
          </a:p>
          <a:p>
            <a:pPr>
              <a:buFontTx/>
              <a:buChar char="-"/>
            </a:pPr>
            <a:r>
              <a:rPr lang="cs-CZ" sz="3200" b="1" dirty="0" smtClean="0">
                <a:latin typeface="Arial Unicode MS" pitchFamily="34" charset="-128"/>
              </a:rPr>
              <a:t>Kapacity</a:t>
            </a:r>
          </a:p>
          <a:p>
            <a:pPr>
              <a:buFontTx/>
              <a:buChar char="-"/>
            </a:pPr>
            <a:r>
              <a:rPr lang="cs-CZ" sz="3200" b="1" dirty="0" smtClean="0">
                <a:latin typeface="Arial Unicode MS" pitchFamily="34" charset="-128"/>
              </a:rPr>
              <a:t>Finanční pokrytí</a:t>
            </a:r>
          </a:p>
          <a:p>
            <a:pPr>
              <a:buFontTx/>
              <a:buChar char="-"/>
            </a:pPr>
            <a:r>
              <a:rPr lang="cs-CZ" sz="3200" b="1" dirty="0" smtClean="0">
                <a:latin typeface="Arial Unicode MS" pitchFamily="34" charset="-128"/>
              </a:rPr>
              <a:t>Standardizace metod a interpretace výsledků</a:t>
            </a:r>
          </a:p>
          <a:p>
            <a:pPr>
              <a:buFontTx/>
              <a:buChar char="-"/>
            </a:pPr>
            <a:r>
              <a:rPr lang="cs-CZ" sz="3200" b="1" dirty="0" smtClean="0">
                <a:latin typeface="Arial Unicode MS" pitchFamily="34" charset="-128"/>
              </a:rPr>
              <a:t>Výstupy pro zadavatele (sportovci, RD, sport. svazy)</a:t>
            </a:r>
          </a:p>
        </p:txBody>
      </p:sp>
    </p:spTree>
    <p:extLst>
      <p:ext uri="{BB962C8B-B14F-4D97-AF65-F5344CB8AC3E}">
        <p14:creationId xmlns:p14="http://schemas.microsoft.com/office/powerpoint/2010/main" val="4220883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u="sng" smtClean="0">
                <a:latin typeface="Arial" charset="0"/>
              </a:rPr>
              <a:t>II.Fakultativní (doplňková) vyšetření</a:t>
            </a:r>
            <a:r>
              <a:rPr lang="cs-CZ" sz="4000" smtClean="0">
                <a:latin typeface="Arial" charset="0"/>
              </a:rPr>
              <a:t/>
            </a:r>
            <a:br>
              <a:rPr lang="cs-CZ" sz="4000" smtClean="0">
                <a:latin typeface="Arial" charset="0"/>
              </a:rPr>
            </a:br>
            <a:r>
              <a:rPr lang="cs-CZ" sz="2400" smtClean="0">
                <a:latin typeface="Arial" charset="0"/>
              </a:rPr>
              <a:t>(prováděná dle uvážení lékaře nebo na přání sportovce nebo vysílající organizace)</a:t>
            </a:r>
          </a:p>
        </p:txBody>
      </p:sp>
      <p:sp>
        <p:nvSpPr>
          <p:cNvPr id="38914" name="Rectangle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sz="2400" smtClean="0">
                <a:latin typeface="Arial" charset="0"/>
              </a:rPr>
              <a:t>Stanovení výkonnostních parametrů při zátěžovém testu (Wmax/kg, VO2 max/kg, „anaerobní práh“, atd.</a:t>
            </a:r>
          </a:p>
          <a:p>
            <a:pPr>
              <a:lnSpc>
                <a:spcPct val="90000"/>
              </a:lnSpc>
            </a:pPr>
            <a:r>
              <a:rPr lang="cs-CZ" sz="2400" smtClean="0">
                <a:latin typeface="Arial" charset="0"/>
              </a:rPr>
              <a:t>Echokardiografie (např. k vyloučení hypertrofické kardiomyopatie jako jedné z nejčastějších příčin náhlého úmrtí při sportu)</a:t>
            </a:r>
          </a:p>
          <a:p>
            <a:pPr>
              <a:lnSpc>
                <a:spcPct val="90000"/>
              </a:lnSpc>
            </a:pPr>
            <a:r>
              <a:rPr lang="cs-CZ" sz="2400" smtClean="0">
                <a:latin typeface="Arial" charset="0"/>
              </a:rPr>
              <a:t>Rozšířená antropometrie (stanovení % tuku, ATH, rozložení, atd.)</a:t>
            </a:r>
          </a:p>
          <a:p>
            <a:pPr>
              <a:lnSpc>
                <a:spcPct val="90000"/>
              </a:lnSpc>
            </a:pPr>
            <a:r>
              <a:rPr lang="cs-CZ" sz="2400" smtClean="0">
                <a:latin typeface="Arial" charset="0"/>
              </a:rPr>
              <a:t>RTG páteře (např. gymnastika moderní i sportovní, basketbal, volejbal), </a:t>
            </a:r>
          </a:p>
          <a:p>
            <a:pPr>
              <a:lnSpc>
                <a:spcPct val="90000"/>
              </a:lnSpc>
            </a:pPr>
            <a:r>
              <a:rPr lang="cs-CZ" sz="2400" smtClean="0">
                <a:latin typeface="Arial" charset="0"/>
              </a:rPr>
              <a:t>Biochemické vyšetření (krevní obraz, screening, moč chemicky)</a:t>
            </a:r>
          </a:p>
          <a:p>
            <a:pPr>
              <a:lnSpc>
                <a:spcPct val="90000"/>
              </a:lnSpc>
            </a:pPr>
            <a:r>
              <a:rPr lang="cs-CZ" sz="2400" smtClean="0">
                <a:latin typeface="Arial" charset="0"/>
              </a:rPr>
              <a:t>Další specializovaná vyšetření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5750"/>
            <a:ext cx="9906000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xfrm>
            <a:off x="776288" y="1557338"/>
            <a:ext cx="8915400" cy="1143000"/>
          </a:xfrm>
        </p:spPr>
        <p:txBody>
          <a:bodyPr/>
          <a:lstStyle/>
          <a:p>
            <a:pPr marL="838200" indent="-838200" algn="l" eaLnBrk="1" hangingPunct="1">
              <a:buFontTx/>
              <a:buAutoNum type="arabicPeriod"/>
            </a:pPr>
            <a:r>
              <a:rPr lang="cs-CZ" sz="2800" b="1" smtClean="0"/>
              <a:t>Specifické zdravotní a fyziologické aspekty při jednotlivých OH</a:t>
            </a:r>
            <a:endParaRPr lang="cs-CZ" sz="2800" b="1" smtClean="0">
              <a:latin typeface="Arial" charset="0"/>
            </a:endParaRPr>
          </a:p>
        </p:txBody>
      </p:sp>
      <p:sp>
        <p:nvSpPr>
          <p:cNvPr id="39938" name="Rectangle 3"/>
          <p:cNvSpPr>
            <a:spLocks noGrp="1"/>
          </p:cNvSpPr>
          <p:nvPr>
            <p:ph sz="quarter" idx="13"/>
          </p:nvPr>
        </p:nvSpPr>
        <p:spPr>
          <a:xfrm>
            <a:off x="344488" y="3141663"/>
            <a:ext cx="5688012" cy="3402012"/>
          </a:xfrm>
        </p:spPr>
        <p:txBody>
          <a:bodyPr/>
          <a:lstStyle/>
          <a:p>
            <a:pPr marL="609600" indent="-609600" eaLnBrk="1" hangingPunct="1"/>
            <a:r>
              <a:rPr lang="cs-CZ" smtClean="0"/>
              <a:t>- očekáváné problémy</a:t>
            </a:r>
          </a:p>
          <a:p>
            <a:pPr marL="609600" indent="-609600" eaLnBrk="1" hangingPunct="1"/>
            <a:r>
              <a:rPr lang="cs-CZ" smtClean="0"/>
              <a:t>- zkušenosti sportovců a trenérů z předolympijských soutěží</a:t>
            </a:r>
          </a:p>
          <a:p>
            <a:pPr marL="609600" indent="-609600" eaLnBrk="1" hangingPunct="1">
              <a:buFont typeface="Arial" charset="0"/>
              <a:buNone/>
            </a:pPr>
            <a:endParaRPr lang="cs-CZ" smtClean="0"/>
          </a:p>
        </p:txBody>
      </p:sp>
      <p:pic>
        <p:nvPicPr>
          <p:cNvPr id="39939" name="Picture 6" descr="P10106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600" y="3778250"/>
            <a:ext cx="40894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374650" y="333375"/>
            <a:ext cx="8896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b="1">
                <a:solidFill>
                  <a:schemeClr val="tx2"/>
                </a:solidFill>
              </a:rPr>
              <a:t>Zkušenosti  z velkých sportovních akcí, </a:t>
            </a:r>
          </a:p>
          <a:p>
            <a:pPr algn="ctr"/>
            <a:r>
              <a:rPr lang="cs-CZ" sz="3600" b="1">
                <a:solidFill>
                  <a:schemeClr val="tx2"/>
                </a:solidFill>
              </a:rPr>
              <a:t>ZOH, LOH, EYO(W)F, YOG)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>
          <a:xfrm>
            <a:off x="488950" y="765175"/>
            <a:ext cx="8915400" cy="1143000"/>
          </a:xfrm>
        </p:spPr>
        <p:txBody>
          <a:bodyPr/>
          <a:lstStyle/>
          <a:p>
            <a:pPr eaLnBrk="1" hangingPunct="1"/>
            <a:r>
              <a:rPr lang="cs-CZ" smtClean="0"/>
              <a:t>Sydney 2000</a:t>
            </a:r>
            <a:br>
              <a:rPr lang="cs-CZ" smtClean="0"/>
            </a:br>
            <a:endParaRPr lang="cs-CZ" smtClean="0"/>
          </a:p>
        </p:txBody>
      </p:sp>
      <p:sp>
        <p:nvSpPr>
          <p:cNvPr id="40962" name="Rectangle 3"/>
          <p:cNvSpPr>
            <a:spLocks noGrp="1"/>
          </p:cNvSpPr>
          <p:nvPr>
            <p:ph sz="quarter" idx="13"/>
          </p:nvPr>
        </p:nvSpPr>
        <p:spPr>
          <a:xfrm>
            <a:off x="495300" y="1600200"/>
            <a:ext cx="6257925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mtClean="0"/>
          </a:p>
          <a:p>
            <a:pPr eaLnBrk="1" hangingPunct="1"/>
            <a:r>
              <a:rPr lang="cs-CZ" smtClean="0"/>
              <a:t>Očekáván problém s  časovým posunem, </a:t>
            </a:r>
          </a:p>
          <a:p>
            <a:pPr eaLnBrk="1" hangingPunct="1"/>
            <a:r>
              <a:rPr lang="cs-CZ" smtClean="0"/>
              <a:t>Hlavním problémem však bylo počasí – zima cca 10 st. C. při příletech, dlouhé cestování a následná „olympijská viroza“</a:t>
            </a:r>
          </a:p>
          <a:p>
            <a:pPr eaLnBrk="1" hangingPunct="1">
              <a:buFont typeface="Arial" charset="0"/>
              <a:buNone/>
            </a:pPr>
            <a:endParaRPr lang="cs-CZ" smtClean="0"/>
          </a:p>
          <a:p>
            <a:pPr eaLnBrk="1" hangingPunct="1"/>
            <a:endParaRPr lang="cs-CZ" smtClean="0"/>
          </a:p>
        </p:txBody>
      </p:sp>
      <p:pic>
        <p:nvPicPr>
          <p:cNvPr id="40963" name="Picture 7" descr="sport_olimpic_triatlon_olympic_org_8ebc8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7325" y="1412875"/>
            <a:ext cx="2995613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9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9888" y="549275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>
          <a:xfrm>
            <a:off x="2289175" y="274638"/>
            <a:ext cx="7121525" cy="1143000"/>
          </a:xfrm>
        </p:spPr>
        <p:txBody>
          <a:bodyPr/>
          <a:lstStyle/>
          <a:p>
            <a:pPr eaLnBrk="1" hangingPunct="1"/>
            <a:r>
              <a:rPr lang="cs-CZ" sz="4000" smtClean="0"/>
              <a:t> Salt Lake City 2002</a:t>
            </a:r>
            <a:br>
              <a:rPr lang="cs-CZ" sz="4000" smtClean="0"/>
            </a:br>
            <a:endParaRPr lang="cs-CZ" sz="4000" smtClean="0"/>
          </a:p>
        </p:txBody>
      </p:sp>
      <p:pic>
        <p:nvPicPr>
          <p:cNvPr id="41986" name="Picture 3" descr="P101002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lum contrast="-6000"/>
          </a:blip>
          <a:srcRect/>
          <a:stretch>
            <a:fillRect/>
          </a:stretch>
        </p:blipFill>
        <p:spPr>
          <a:xfrm>
            <a:off x="776288" y="1268413"/>
            <a:ext cx="3313112" cy="4816475"/>
          </a:xfrm>
        </p:spPr>
      </p:pic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4305300" y="1254125"/>
            <a:ext cx="5106988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400" b="1">
                <a:solidFill>
                  <a:schemeClr val="accent1"/>
                </a:solidFill>
              </a:rPr>
              <a:t>Očekáváno:</a:t>
            </a:r>
          </a:p>
          <a:p>
            <a:pPr>
              <a:buFontTx/>
              <a:buChar char="•"/>
            </a:pPr>
            <a:r>
              <a:rPr lang="cs-CZ" sz="2400" b="1"/>
              <a:t>Vysoká nadm. výška OLV a sportovišť (1350 m a 2200)</a:t>
            </a:r>
          </a:p>
          <a:p>
            <a:pPr>
              <a:buFontTx/>
              <a:buChar char="•"/>
            </a:pPr>
            <a:r>
              <a:rPr lang="cs-CZ" sz="2400" b="1"/>
              <a:t>Blížící se chřipka ze záp. Evropy</a:t>
            </a:r>
          </a:p>
          <a:p>
            <a:endParaRPr lang="cs-CZ" sz="2400" b="1"/>
          </a:p>
          <a:p>
            <a:r>
              <a:rPr lang="cs-CZ" sz="2400" b="1">
                <a:solidFill>
                  <a:schemeClr val="accent1"/>
                </a:solidFill>
              </a:rPr>
              <a:t>Skutečnost:</a:t>
            </a:r>
          </a:p>
          <a:p>
            <a:pPr>
              <a:buFontTx/>
              <a:buChar char="•"/>
            </a:pPr>
            <a:r>
              <a:rPr lang="cs-CZ" sz="2400" b="1"/>
              <a:t>Žádné virozy (pasivní imunizace celého týmu imunoglobulinem)</a:t>
            </a:r>
          </a:p>
          <a:p>
            <a:endParaRPr lang="cs-CZ" sz="2400" b="1"/>
          </a:p>
          <a:p>
            <a:pPr>
              <a:buFontTx/>
              <a:buChar char="•"/>
            </a:pPr>
            <a:r>
              <a:rPr lang="cs-CZ" sz="2400" b="1"/>
              <a:t>Na místě však největším problémem  buzení v nočních hodinách.</a:t>
            </a:r>
          </a:p>
          <a:p>
            <a:pPr algn="ctr" eaLnBrk="0" hangingPunct="0"/>
            <a:endParaRPr lang="cs-CZ" sz="2400" b="1">
              <a:latin typeface="Calibri" pitchFamily="34" charset="0"/>
            </a:endParaRPr>
          </a:p>
        </p:txBody>
      </p:sp>
      <p:pic>
        <p:nvPicPr>
          <p:cNvPr id="41988" name="Picture 6" descr="2002-emblem-Morm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6150" y="0"/>
            <a:ext cx="12239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>
          <a:xfrm>
            <a:off x="488950" y="549275"/>
            <a:ext cx="8915400" cy="1143000"/>
          </a:xfrm>
        </p:spPr>
        <p:txBody>
          <a:bodyPr/>
          <a:lstStyle/>
          <a:p>
            <a:pPr eaLnBrk="1" hangingPunct="1"/>
            <a:r>
              <a:rPr lang="cs-CZ" sz="4000" smtClean="0"/>
              <a:t>Athény 2004</a:t>
            </a:r>
            <a:br>
              <a:rPr lang="cs-CZ" sz="4000" smtClean="0"/>
            </a:br>
            <a:endParaRPr lang="cs-CZ" sz="4000" smtClean="0"/>
          </a:p>
        </p:txBody>
      </p:sp>
      <p:sp>
        <p:nvSpPr>
          <p:cNvPr id="43010" name="Rectangle 3"/>
          <p:cNvSpPr>
            <a:spLocks noGrp="1"/>
          </p:cNvSpPr>
          <p:nvPr>
            <p:ph sz="quarter" idx="13"/>
          </p:nvPr>
        </p:nvSpPr>
        <p:spPr>
          <a:xfrm>
            <a:off x="415925" y="2133600"/>
            <a:ext cx="6121400" cy="4525963"/>
          </a:xfrm>
        </p:spPr>
        <p:txBody>
          <a:bodyPr/>
          <a:lstStyle/>
          <a:p>
            <a:pPr eaLnBrk="1" hangingPunct="1"/>
            <a:r>
              <a:rPr lang="cs-CZ" smtClean="0"/>
              <a:t>Očekávaným problémem teplo (pitný režim a suplementace, precooling s předchlazovacími vestami a helmami)</a:t>
            </a:r>
          </a:p>
          <a:p>
            <a:pPr eaLnBrk="1" hangingPunct="1">
              <a:buFont typeface="Arial" charset="0"/>
              <a:buNone/>
            </a:pPr>
            <a:endParaRPr lang="cs-CZ" smtClean="0"/>
          </a:p>
          <a:p>
            <a:pPr eaLnBrk="1" hangingPunct="1"/>
            <a:r>
              <a:rPr lang="cs-CZ" smtClean="0"/>
              <a:t>Vše však proběhlo hladce</a:t>
            </a:r>
          </a:p>
        </p:txBody>
      </p:sp>
      <p:pic>
        <p:nvPicPr>
          <p:cNvPr id="43011" name="Picture 5" descr="athens2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9175" y="333375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IMG_07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2863" y="1989138"/>
            <a:ext cx="2919412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SPECIFICKÉ POŽADAVKY - PŘÍRUČKA</a:t>
            </a:r>
          </a:p>
        </p:txBody>
      </p:sp>
      <p:sp>
        <p:nvSpPr>
          <p:cNvPr id="44035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cs-CZ" sz="2800" smtClean="0"/>
          </a:p>
        </p:txBody>
      </p:sp>
      <p:pic>
        <p:nvPicPr>
          <p:cNvPr id="44034" name="Picture 4" descr="IMG_02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32050" y="1341438"/>
            <a:ext cx="4211638" cy="51831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5058" name="Rectangle 3"/>
          <p:cNvSpPr>
            <a:spLocks noGrp="1"/>
          </p:cNvSpPr>
          <p:nvPr>
            <p:ph sz="quarter" idx="13"/>
          </p:nvPr>
        </p:nvSpPr>
        <p:spPr>
          <a:xfrm>
            <a:off x="495300" y="5876925"/>
            <a:ext cx="9410700" cy="6477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z="2800" smtClean="0"/>
              <a:t>Bikeři Kořínek a Kulhavý při rozjíždění na olympijský závod v Athénách 2004</a:t>
            </a:r>
          </a:p>
        </p:txBody>
      </p:sp>
      <p:pic>
        <p:nvPicPr>
          <p:cNvPr id="45059" name="Picture 4" descr="IMG_08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8088" y="0"/>
            <a:ext cx="7616825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Skupina 5"/>
          <p:cNvGrpSpPr>
            <a:grpSpLocks/>
          </p:cNvGrpSpPr>
          <p:nvPr/>
        </p:nvGrpSpPr>
        <p:grpSpPr bwMode="auto">
          <a:xfrm>
            <a:off x="116946" y="6237289"/>
            <a:ext cx="9673829" cy="530225"/>
            <a:chOff x="107504" y="6237312"/>
            <a:chExt cx="8929406" cy="530378"/>
          </a:xfrm>
        </p:grpSpPr>
        <p:pic>
          <p:nvPicPr>
            <p:cNvPr id="7172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237312"/>
              <a:ext cx="576064" cy="53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11" descr="cot_barevne_male_mini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4448" y="6237312"/>
              <a:ext cx="432462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683568" y="6381328"/>
              <a:ext cx="7920880" cy="292388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defRPr/>
              </a:pPr>
              <a:r>
                <a:rPr lang="cs-CZ" sz="1300" spc="1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Stručný přehled zdravotního zajištění české sportovní reprezentace a jeho současný stav</a:t>
              </a: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62120" y="1935164"/>
            <a:ext cx="874858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marL="361950" indent="-361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27088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075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43063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2002 – Centrum zdravotnického zabezpečení sportovní reprezentace v ÚVN Praha</a:t>
            </a:r>
          </a:p>
          <a:p>
            <a:pPr eaLnBrk="1" hangingPunct="1"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pt-BR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200</a:t>
            </a: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6</a:t>
            </a:r>
            <a:r>
              <a:rPr lang="pt-BR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– 2011 formují se regionální pracoviště CZZSR</a:t>
            </a:r>
            <a:endParaRPr lang="cs-CZ" altLang="cs-CZ" sz="26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2011 – faktický zánik </a:t>
            </a:r>
            <a:b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</a:b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Oddělení Dopingové Kontroly VFN</a:t>
            </a:r>
          </a:p>
        </p:txBody>
      </p:sp>
    </p:spTree>
    <p:extLst>
      <p:ext uri="{BB962C8B-B14F-4D97-AF65-F5344CB8AC3E}">
        <p14:creationId xmlns:p14="http://schemas.microsoft.com/office/powerpoint/2010/main" val="169858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>
          <a:xfrm>
            <a:off x="3873500" y="274638"/>
            <a:ext cx="5537200" cy="1143000"/>
          </a:xfrm>
        </p:spPr>
        <p:txBody>
          <a:bodyPr/>
          <a:lstStyle/>
          <a:p>
            <a:pPr algn="l" eaLnBrk="1" hangingPunct="1"/>
            <a:r>
              <a:rPr lang="cs-CZ" sz="4000" smtClean="0"/>
              <a:t>     </a:t>
            </a:r>
            <a:br>
              <a:rPr lang="cs-CZ" sz="4000" smtClean="0"/>
            </a:br>
            <a:r>
              <a:rPr lang="cs-CZ" sz="4000" smtClean="0"/>
              <a:t>Torino 2006</a:t>
            </a:r>
            <a:br>
              <a:rPr lang="cs-CZ" sz="4000" smtClean="0"/>
            </a:br>
            <a:endParaRPr lang="cs-CZ" sz="4000" smtClean="0"/>
          </a:p>
        </p:txBody>
      </p:sp>
      <p:sp>
        <p:nvSpPr>
          <p:cNvPr id="46082" name="Rectangle 3"/>
          <p:cNvSpPr>
            <a:spLocks noGrp="1"/>
          </p:cNvSpPr>
          <p:nvPr>
            <p:ph sz="quarter" idx="13"/>
          </p:nvPr>
        </p:nvSpPr>
        <p:spPr>
          <a:xfrm>
            <a:off x="495300" y="1600200"/>
            <a:ext cx="5394325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sz="2800" smtClean="0"/>
              <a:t>Specializovaný seminář na pobyt, trénink, regeneraci a výkon ve vysokohorském prostředí.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800" smtClean="0"/>
              <a:t>     </a:t>
            </a:r>
            <a:r>
              <a:rPr lang="cs-CZ" sz="2800" smtClean="0">
                <a:solidFill>
                  <a:schemeClr val="hlink"/>
                </a:solidFill>
              </a:rPr>
              <a:t>Sestriére (1500 m n.m.)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800" smtClean="0">
                <a:solidFill>
                  <a:schemeClr val="hlink"/>
                </a:solidFill>
              </a:rPr>
              <a:t>			vs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800" smtClean="0">
                <a:solidFill>
                  <a:schemeClr val="hlink"/>
                </a:solidFill>
              </a:rPr>
              <a:t>	Pragelato (1000 m n.m.)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cs-CZ" sz="280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Předpokládaným problémem roztříštěnost na více středisek, ale dařilo se řešit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smtClean="0"/>
              <a:t>Zmatky v antidopingu.</a:t>
            </a:r>
          </a:p>
        </p:txBody>
      </p:sp>
      <p:pic>
        <p:nvPicPr>
          <p:cNvPr id="46083" name="Picture 6" descr="olym%20emb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9538" y="260350"/>
            <a:ext cx="105251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7" descr="DSC001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3725" y="2276475"/>
            <a:ext cx="38385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>
          <a:xfrm>
            <a:off x="2000250" y="274638"/>
            <a:ext cx="7410450" cy="1143000"/>
          </a:xfrm>
        </p:spPr>
        <p:txBody>
          <a:bodyPr/>
          <a:lstStyle/>
          <a:p>
            <a:pPr eaLnBrk="1" hangingPunct="1"/>
            <a:r>
              <a:rPr lang="cs-CZ" sz="4000" smtClean="0"/>
              <a:t>Beijing 2008</a:t>
            </a:r>
            <a:br>
              <a:rPr lang="cs-CZ" sz="4000" smtClean="0"/>
            </a:br>
            <a:endParaRPr lang="cs-CZ" sz="4000" smtClean="0"/>
          </a:p>
        </p:txBody>
      </p:sp>
      <p:sp>
        <p:nvSpPr>
          <p:cNvPr id="47106" name="Rectangle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cs-CZ" smtClean="0"/>
              <a:t>očekávaným problémem znečištění ovzduší, problematická hygiena potravin, teplo a vlhko</a:t>
            </a:r>
          </a:p>
          <a:p>
            <a:pPr eaLnBrk="1" hangingPunct="1"/>
            <a:r>
              <a:rPr lang="cs-CZ" smtClean="0"/>
              <a:t>Problém vyřešili Číňané</a:t>
            </a:r>
          </a:p>
        </p:txBody>
      </p:sp>
      <p:pic>
        <p:nvPicPr>
          <p:cNvPr id="47107" name="Picture 5" descr="BeijingSmogComparison-Aug200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5213" y="3573463"/>
            <a:ext cx="7337425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6" descr="Beijing Olympic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2413" y="260350"/>
            <a:ext cx="1439862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488950" y="549275"/>
            <a:ext cx="8915400" cy="1143000"/>
          </a:xfrm>
        </p:spPr>
        <p:txBody>
          <a:bodyPr/>
          <a:lstStyle/>
          <a:p>
            <a:pPr eaLnBrk="1" hangingPunct="1"/>
            <a:r>
              <a:rPr lang="cs-CZ" sz="4000" smtClean="0"/>
              <a:t>…. a také my - vložení filtrační  tkaniny do výdechů klimatizace</a:t>
            </a:r>
            <a:br>
              <a:rPr lang="cs-CZ" sz="4000" smtClean="0"/>
            </a:br>
            <a:endParaRPr lang="cs-CZ" sz="4000" smtClean="0"/>
          </a:p>
        </p:txBody>
      </p:sp>
      <p:sp>
        <p:nvSpPr>
          <p:cNvPr id="48131" name="Rectangle 6"/>
          <p:cNvSpPr>
            <a:spLocks noGrp="1"/>
          </p:cNvSpPr>
          <p:nvPr>
            <p:ph sz="quarter" idx="13"/>
          </p:nvPr>
        </p:nvSpPr>
        <p:spPr>
          <a:xfrm>
            <a:off x="560388" y="4437063"/>
            <a:ext cx="4457700" cy="1439862"/>
          </a:xfrm>
        </p:spPr>
        <p:txBody>
          <a:bodyPr/>
          <a:lstStyle/>
          <a:p>
            <a:pPr eaLnBrk="1" hangingPunct="1"/>
            <a:r>
              <a:rPr lang="cs-CZ" smtClean="0"/>
              <a:t>… a takhle vypadal filtr na konci pobytu v OLV</a:t>
            </a:r>
          </a:p>
        </p:txBody>
      </p:sp>
      <p:pic>
        <p:nvPicPr>
          <p:cNvPr id="48130" name="Picture 5" descr="vetvicka_filtr_smog_sip-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9263" y="1557338"/>
            <a:ext cx="34861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sz="quarter" idx="13"/>
          </p:nvPr>
        </p:nvSpPr>
        <p:spPr>
          <a:xfrm>
            <a:off x="508000" y="549275"/>
            <a:ext cx="6892925" cy="50403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800" b="1" u="sng" smtClean="0"/>
              <a:t>Posílení imunity </a:t>
            </a:r>
          </a:p>
          <a:p>
            <a:pPr eaLnBrk="1" hangingPunct="1">
              <a:lnSpc>
                <a:spcPct val="80000"/>
              </a:lnSpc>
            </a:pPr>
            <a:endParaRPr lang="cs-CZ" sz="2800" u="sng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400" smtClean="0"/>
              <a:t> 	a. I</a:t>
            </a:r>
            <a:r>
              <a:rPr lang="cs-CZ" sz="2400" u="sng" smtClean="0"/>
              <a:t>ndikované případy</a:t>
            </a:r>
            <a:r>
              <a:rPr lang="cs-CZ" sz="2400" smtClean="0"/>
              <a:t> </a:t>
            </a:r>
            <a:r>
              <a:rPr lang="cs-CZ" sz="2400" smtClean="0">
                <a:solidFill>
                  <a:schemeClr val="accent2"/>
                </a:solidFill>
              </a:rPr>
              <a:t>(časté infekty HCD, alergie, „podlimitní“ známky bronchospasmu při a po zátěži):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>
                <a:solidFill>
                  <a:schemeClr val="accent2"/>
                </a:solidFill>
              </a:rPr>
              <a:t>Ribomunyl 11/2007 – 6/2008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>
                <a:solidFill>
                  <a:schemeClr val="accent2"/>
                </a:solidFill>
              </a:rPr>
              <a:t>Luivac 5/2008 – 8/2008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cs-CZ" sz="1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400" smtClean="0"/>
              <a:t>	</a:t>
            </a:r>
            <a:r>
              <a:rPr lang="cs-CZ" sz="2400" u="sng" smtClean="0"/>
              <a:t>b. Plošně: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u="sng" smtClean="0">
                <a:solidFill>
                  <a:schemeClr val="accent2"/>
                </a:solidFill>
              </a:rPr>
              <a:t>Imunoglobulin Humane Grifols</a:t>
            </a:r>
            <a:r>
              <a:rPr lang="cs-CZ" sz="2400" smtClean="0">
                <a:solidFill>
                  <a:schemeClr val="accent2"/>
                </a:solidFill>
              </a:rPr>
              <a:t> 16% 1-3 AMP. 2ml, .  Po 1 týdnu, začít na začátku července 2008 nebo cca 15-5 dní   před odjezdem</a:t>
            </a:r>
          </a:p>
          <a:p>
            <a:pPr eaLnBrk="1" hangingPunct="1">
              <a:lnSpc>
                <a:spcPct val="80000"/>
              </a:lnSpc>
            </a:pPr>
            <a:r>
              <a:rPr lang="cs-CZ" sz="2400" smtClean="0">
                <a:solidFill>
                  <a:schemeClr val="accent2"/>
                </a:solidFill>
              </a:rPr>
              <a:t>Imunooxi NUTREND </a:t>
            </a:r>
            <a:r>
              <a:rPr lang="cs-CZ" sz="2000" smtClean="0">
                <a:solidFill>
                  <a:schemeClr val="accent2"/>
                </a:solidFill>
              </a:rPr>
              <a:t>V</a:t>
            </a:r>
            <a:r>
              <a:rPr lang="cs-CZ" sz="2000" b="1" smtClean="0"/>
              <a:t>ýtažek z 10 druhů ovoce a zeleniny + Echinacea + Vitamin C</a:t>
            </a:r>
          </a:p>
          <a:p>
            <a:pPr eaLnBrk="1" hangingPunct="1">
              <a:lnSpc>
                <a:spcPct val="80000"/>
              </a:lnSpc>
            </a:pPr>
            <a:endParaRPr lang="cs-CZ" sz="2000" smtClean="0">
              <a:solidFill>
                <a:schemeClr val="accent2"/>
              </a:solidFill>
            </a:endParaRPr>
          </a:p>
        </p:txBody>
      </p:sp>
      <p:pic>
        <p:nvPicPr>
          <p:cNvPr id="49154" name="Picture 3" descr="luivac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188" y="3357563"/>
            <a:ext cx="218281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508000" y="5805488"/>
            <a:ext cx="904716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cs-CZ">
                <a:solidFill>
                  <a:schemeClr val="accent2"/>
                </a:solidFill>
              </a:rPr>
              <a:t>     Bylo možno se obrátit na Centrum ZZSR v ÚVN, které úzce spolupracuje         s klinikou imunologie, pneumologie a alergologie prim. MUDr. Rákosníka v ÚVN.</a:t>
            </a:r>
          </a:p>
        </p:txBody>
      </p:sp>
      <p:pic>
        <p:nvPicPr>
          <p:cNvPr id="49156" name="Picture 5" descr="imag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0138" y="2205038"/>
            <a:ext cx="13747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83972" name="Picture 4" descr="IMG_0958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04850" y="333375"/>
            <a:ext cx="8280400" cy="6210300"/>
          </a:xfrm>
          <a:noFill/>
          <a:ln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 </a:t>
            </a:r>
            <a:endParaRPr lang="cs-CZ" baseline="-25000" smtClean="0"/>
          </a:p>
        </p:txBody>
      </p:sp>
      <p:pic>
        <p:nvPicPr>
          <p:cNvPr id="50189" name="Picture 14" descr="vesnice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5013325"/>
            <a:ext cx="2216150" cy="1844675"/>
          </a:xfrm>
        </p:spPr>
      </p:pic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138" y="0"/>
            <a:ext cx="9440862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4953000" y="5734050"/>
            <a:ext cx="1171575" cy="333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/>
              <a:t>DAY</a:t>
            </a: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3236913" y="1412875"/>
            <a:ext cx="2339975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/>
              <a:t>Start of the Games</a:t>
            </a:r>
          </a:p>
        </p:txBody>
      </p:sp>
      <p:sp>
        <p:nvSpPr>
          <p:cNvPr id="50181" name="Line 6"/>
          <p:cNvSpPr>
            <a:spLocks noChangeShapeType="1"/>
          </p:cNvSpPr>
          <p:nvPr/>
        </p:nvSpPr>
        <p:spPr bwMode="auto">
          <a:xfrm flipV="1">
            <a:off x="5889625" y="2997200"/>
            <a:ext cx="132715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0182" name="Line 7"/>
          <p:cNvSpPr>
            <a:spLocks noChangeShapeType="1"/>
          </p:cNvSpPr>
          <p:nvPr/>
        </p:nvSpPr>
        <p:spPr bwMode="auto">
          <a:xfrm flipV="1">
            <a:off x="5961063" y="2205038"/>
            <a:ext cx="855662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0183" name="Rectangle 8"/>
          <p:cNvSpPr>
            <a:spLocks noChangeArrowheads="1"/>
          </p:cNvSpPr>
          <p:nvPr/>
        </p:nvSpPr>
        <p:spPr bwMode="auto">
          <a:xfrm>
            <a:off x="6824663" y="1773238"/>
            <a:ext cx="2651125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200" b="1"/>
              <a:t>Chinese Air Pollution Standard</a:t>
            </a:r>
          </a:p>
        </p:txBody>
      </p:sp>
      <p:sp>
        <p:nvSpPr>
          <p:cNvPr id="50184" name="Rectangle 9"/>
          <p:cNvSpPr>
            <a:spLocks noChangeArrowheads="1"/>
          </p:cNvSpPr>
          <p:nvPr/>
        </p:nvSpPr>
        <p:spPr bwMode="auto">
          <a:xfrm>
            <a:off x="7113588" y="2781300"/>
            <a:ext cx="2493962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200" b="1"/>
              <a:t>WHO Air Pollution Standard</a:t>
            </a:r>
          </a:p>
        </p:txBody>
      </p:sp>
      <p:sp>
        <p:nvSpPr>
          <p:cNvPr id="50185" name="Rectangle 10"/>
          <p:cNvSpPr>
            <a:spLocks noChangeArrowheads="1"/>
          </p:cNvSpPr>
          <p:nvPr/>
        </p:nvSpPr>
        <p:spPr bwMode="auto">
          <a:xfrm>
            <a:off x="1600200" y="765175"/>
            <a:ext cx="6161088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/>
              <a:t>PM</a:t>
            </a:r>
            <a:r>
              <a:rPr lang="cs-CZ" sz="1000" b="1"/>
              <a:t>10</a:t>
            </a:r>
            <a:r>
              <a:rPr lang="cs-CZ" b="1"/>
              <a:t> as Air Pollution Indicator in Beijing and in Prague</a:t>
            </a:r>
          </a:p>
        </p:txBody>
      </p:sp>
      <p:sp>
        <p:nvSpPr>
          <p:cNvPr id="50186" name="Rectangle 11"/>
          <p:cNvSpPr>
            <a:spLocks noChangeArrowheads="1"/>
          </p:cNvSpPr>
          <p:nvPr/>
        </p:nvSpPr>
        <p:spPr bwMode="auto">
          <a:xfrm>
            <a:off x="1065213" y="2492375"/>
            <a:ext cx="466725" cy="3603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50187" name="Rectangle 12"/>
          <p:cNvSpPr>
            <a:spLocks noChangeArrowheads="1"/>
          </p:cNvSpPr>
          <p:nvPr/>
        </p:nvSpPr>
        <p:spPr bwMode="auto">
          <a:xfrm>
            <a:off x="1065213" y="3789363"/>
            <a:ext cx="390525" cy="360362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b="1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50188" name="AutoShape 13"/>
          <p:cNvSpPr>
            <a:spLocks noChangeArrowheads="1"/>
          </p:cNvSpPr>
          <p:nvPr/>
        </p:nvSpPr>
        <p:spPr bwMode="auto">
          <a:xfrm>
            <a:off x="3236913" y="1773238"/>
            <a:ext cx="155575" cy="3024187"/>
          </a:xfrm>
          <a:prstGeom prst="downArrow">
            <a:avLst>
              <a:gd name="adj1" fmla="val 50000"/>
              <a:gd name="adj2" fmla="val 4859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>
          <a:xfrm>
            <a:off x="2720975" y="274638"/>
            <a:ext cx="6689725" cy="1143000"/>
          </a:xfrm>
        </p:spPr>
        <p:txBody>
          <a:bodyPr/>
          <a:lstStyle/>
          <a:p>
            <a:pPr eaLnBrk="1" hangingPunct="1"/>
            <a:r>
              <a:rPr lang="cs-CZ" sz="4000" smtClean="0"/>
              <a:t>Vancouver 2010</a:t>
            </a:r>
            <a:br>
              <a:rPr lang="cs-CZ" sz="4000" smtClean="0"/>
            </a:br>
            <a:endParaRPr lang="cs-CZ" sz="4000" smtClean="0"/>
          </a:p>
        </p:txBody>
      </p:sp>
      <p:sp>
        <p:nvSpPr>
          <p:cNvPr id="51202" name="Rectangle 3"/>
          <p:cNvSpPr>
            <a:spLocks noGrp="1"/>
          </p:cNvSpPr>
          <p:nvPr>
            <p:ph sz="quarter" idx="13"/>
          </p:nvPr>
        </p:nvSpPr>
        <p:spPr>
          <a:xfrm>
            <a:off x="495300" y="1600200"/>
            <a:ext cx="5033963" cy="4525963"/>
          </a:xfrm>
        </p:spPr>
        <p:txBody>
          <a:bodyPr/>
          <a:lstStyle/>
          <a:p>
            <a:pPr eaLnBrk="1" hangingPunct="1"/>
            <a:r>
              <a:rPr lang="cs-CZ" smtClean="0"/>
              <a:t>Strašákem byla pandemická chřipka, </a:t>
            </a:r>
          </a:p>
          <a:p>
            <a:pPr eaLnBrk="1" hangingPunct="1"/>
            <a:r>
              <a:rPr lang="cs-CZ" smtClean="0"/>
              <a:t>příprava očkování a pasivní imunizace. </a:t>
            </a:r>
          </a:p>
          <a:p>
            <a:pPr eaLnBrk="1" hangingPunct="1"/>
            <a:r>
              <a:rPr lang="cs-CZ" smtClean="0"/>
              <a:t>Organizátoři měli dokonce pro každého účastníka připraveno Tamiflu.</a:t>
            </a:r>
          </a:p>
        </p:txBody>
      </p:sp>
      <p:pic>
        <p:nvPicPr>
          <p:cNvPr id="51203" name="Picture 5" descr="zoh-vancouver-2009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2413" y="333375"/>
            <a:ext cx="1068387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6" descr="P1030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2313" y="1989138"/>
            <a:ext cx="4103687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Posílení imunity</a:t>
            </a:r>
          </a:p>
        </p:txBody>
      </p:sp>
      <p:sp>
        <p:nvSpPr>
          <p:cNvPr id="52226" name="Rectangle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000" b="1" u="sng" smtClean="0">
                <a:solidFill>
                  <a:srgbClr val="FF0000"/>
                </a:solidFill>
              </a:rPr>
              <a:t>Pasivní imunizace imunoglobulinem Igamplia  Grifols.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cs-CZ" sz="20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1-3 Ampule 2 nebo 5 ml i.m. dle těl. hmotnosti,  aplikovat vždy po 1 týdnu, začít v poslední dekádě ledna 2010  nebo alespoň jednorázově 5 ml amp. cca  5 dní   před odjezdem do Vancouveru. </a:t>
            </a:r>
          </a:p>
          <a:p>
            <a:pPr eaLnBrk="1" hangingPunct="1">
              <a:lnSpc>
                <a:spcPct val="80000"/>
              </a:lnSpc>
            </a:pPr>
            <a:endParaRPr 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Dobré zkušenosti ze ZOH Salt Lake 2002</a:t>
            </a:r>
          </a:p>
          <a:p>
            <a:pPr eaLnBrk="1" hangingPunct="1">
              <a:lnSpc>
                <a:spcPct val="80000"/>
              </a:lnSpc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cs-CZ" sz="2000" smtClean="0">
                <a:solidFill>
                  <a:schemeClr val="accent2"/>
                </a:solidFill>
              </a:rPr>
              <a:t> </a:t>
            </a:r>
            <a:r>
              <a:rPr lang="cs-CZ" sz="2000" b="1" u="sng" smtClean="0">
                <a:solidFill>
                  <a:schemeClr val="accent2"/>
                </a:solidFill>
              </a:rPr>
              <a:t>Imunomodulace</a:t>
            </a:r>
          </a:p>
          <a:p>
            <a:pPr eaLnBrk="1" hangingPunct="1">
              <a:lnSpc>
                <a:spcPct val="80000"/>
              </a:lnSpc>
            </a:pPr>
            <a:endParaRPr lang="cs-CZ" sz="2000" b="1" u="sng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Luivac tbl dle schématu: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Od  5.11. do 2.12. 2009 1 tbl ráno před jídlem, 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pauza do 31.12.2009,  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Od 1.1. do 28.1. 2010 1 tbl ráno před jídlem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Curenzym 2x2 průběžně</a:t>
            </a:r>
          </a:p>
          <a:p>
            <a:pPr eaLnBrk="1" hangingPunct="1">
              <a:lnSpc>
                <a:spcPct val="80000"/>
              </a:lnSpc>
            </a:pPr>
            <a:endParaRPr lang="cs-CZ" sz="2000" smtClean="0"/>
          </a:p>
          <a:p>
            <a:pPr eaLnBrk="1" hangingPunct="1">
              <a:lnSpc>
                <a:spcPct val="80000"/>
              </a:lnSpc>
            </a:pPr>
            <a:endParaRPr lang="cs-CZ" sz="2000" smtClean="0"/>
          </a:p>
          <a:p>
            <a:pPr eaLnBrk="1" hangingPunct="1">
              <a:lnSpc>
                <a:spcPct val="80000"/>
              </a:lnSpc>
            </a:pPr>
            <a:endParaRPr lang="cs-CZ" sz="2000" smtClean="0"/>
          </a:p>
        </p:txBody>
      </p:sp>
      <p:pic>
        <p:nvPicPr>
          <p:cNvPr id="52228" name="Picture 5" descr="P10204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6963" y="3284538"/>
            <a:ext cx="3729037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53250" name="Rectangle 3"/>
          <p:cNvSpPr>
            <a:spLocks noGrp="1"/>
          </p:cNvSpPr>
          <p:nvPr>
            <p:ph sz="quarter" idx="13"/>
          </p:nvPr>
        </p:nvSpPr>
        <p:spPr>
          <a:xfrm>
            <a:off x="495300" y="1600200"/>
            <a:ext cx="4457700" cy="4525963"/>
          </a:xfrm>
        </p:spPr>
        <p:txBody>
          <a:bodyPr/>
          <a:lstStyle/>
          <a:p>
            <a:pPr eaLnBrk="1" hangingPunct="1"/>
            <a:r>
              <a:rPr lang="cs-CZ" smtClean="0"/>
              <a:t>Běžci na lyžích a část. biatlonisté podcenili – výsledkem vyšší výskyt viroz.</a:t>
            </a:r>
          </a:p>
          <a:p>
            <a:pPr eaLnBrk="1" hangingPunct="1"/>
            <a:r>
              <a:rPr lang="cs-CZ" smtClean="0"/>
              <a:t>Problematika časového posunu – řešení se velice osvědčilo</a:t>
            </a:r>
          </a:p>
          <a:p>
            <a:pPr eaLnBrk="1" hangingPunct="1"/>
            <a:endParaRPr lang="cs-CZ" smtClean="0"/>
          </a:p>
        </p:txBody>
      </p:sp>
      <p:pic>
        <p:nvPicPr>
          <p:cNvPr id="53251" name="Picture 5" descr="P10205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4825" y="188913"/>
            <a:ext cx="43211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4" descr="P10302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0700" y="3429000"/>
            <a:ext cx="430530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423400" cy="1143000"/>
          </a:xfrm>
        </p:spPr>
        <p:txBody>
          <a:bodyPr anchor="t"/>
          <a:lstStyle/>
          <a:p>
            <a:pPr eaLnBrk="1" hangingPunct="1"/>
            <a:r>
              <a:rPr lang="cs-CZ" sz="3400" smtClean="0"/>
              <a:t>Vyzkoušené schéma k překonání poruch spánkového rytmu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92150"/>
            <a:ext cx="6318250" cy="59499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None/>
            </a:pPr>
            <a:endParaRPr lang="cs-CZ" sz="2800" smtClean="0"/>
          </a:p>
          <a:p>
            <a:pPr eaLnBrk="1" hangingPunct="1">
              <a:buFont typeface="Arial" charset="0"/>
              <a:buNone/>
            </a:pPr>
            <a:r>
              <a:rPr lang="cs-CZ" sz="2800" smtClean="0"/>
              <a:t>Bdít během cesty do Vancouveru (cesta při světle) a vydržet alespoň do 22 hodin PST</a:t>
            </a:r>
          </a:p>
          <a:p>
            <a:pPr eaLnBrk="1" hangingPunct="1">
              <a:buFont typeface="Arial" charset="0"/>
              <a:buNone/>
            </a:pPr>
            <a:endParaRPr lang="cs-CZ" sz="1800" smtClean="0"/>
          </a:p>
          <a:p>
            <a:pPr eaLnBrk="1" hangingPunct="1">
              <a:buFont typeface="Arial" charset="0"/>
              <a:buNone/>
            </a:pPr>
            <a:r>
              <a:rPr lang="cs-CZ" smtClean="0">
                <a:solidFill>
                  <a:srgbClr val="FE2A3E"/>
                </a:solidFill>
              </a:rPr>
              <a:t>Ne Stilnox, ale:</a:t>
            </a:r>
          </a:p>
          <a:p>
            <a:pPr eaLnBrk="1" hangingPunct="1">
              <a:buFont typeface="Arial" charset="0"/>
              <a:buNone/>
            </a:pPr>
            <a:r>
              <a:rPr lang="cs-CZ" sz="2800" smtClean="0"/>
              <a:t>1 hodinu před spaním </a:t>
            </a:r>
            <a:r>
              <a:rPr lang="cs-CZ" sz="2800" b="1" smtClean="0">
                <a:solidFill>
                  <a:srgbClr val="FF0000"/>
                </a:solidFill>
              </a:rPr>
              <a:t>Circadin 2 mg</a:t>
            </a:r>
            <a:r>
              <a:rPr lang="cs-CZ" sz="2800" smtClean="0"/>
              <a:t> </a:t>
            </a:r>
            <a:r>
              <a:rPr lang="cs-CZ" sz="2000" smtClean="0"/>
              <a:t>(retardovaný melatonin) a </a:t>
            </a:r>
            <a:r>
              <a:rPr lang="cs-CZ" sz="2800" b="1" smtClean="0">
                <a:solidFill>
                  <a:srgbClr val="FF0000"/>
                </a:solidFill>
              </a:rPr>
              <a:t>Bio-Melatonin</a:t>
            </a:r>
            <a:endParaRPr lang="cs-CZ" sz="2800" smtClean="0"/>
          </a:p>
          <a:p>
            <a:pPr eaLnBrk="1" hangingPunct="1">
              <a:buFont typeface="Arial" charset="0"/>
              <a:buNone/>
            </a:pPr>
            <a:r>
              <a:rPr lang="cs-CZ" sz="2800" smtClean="0"/>
              <a:t>před ulehnutím 1 tableta </a:t>
            </a:r>
            <a:r>
              <a:rPr lang="cs-CZ" sz="2800" b="1" smtClean="0">
                <a:solidFill>
                  <a:srgbClr val="FF0000"/>
                </a:solidFill>
              </a:rPr>
              <a:t>ZOPITIN  7,5</a:t>
            </a:r>
            <a:r>
              <a:rPr lang="cs-CZ" sz="2800" smtClean="0"/>
              <a:t> mg </a:t>
            </a:r>
            <a:r>
              <a:rPr lang="cs-CZ" sz="2000" smtClean="0"/>
              <a:t>(zopiclon)</a:t>
            </a:r>
          </a:p>
          <a:p>
            <a:pPr eaLnBrk="1" hangingPunct="1">
              <a:buFont typeface="Arial" charset="0"/>
              <a:buNone/>
            </a:pPr>
            <a:r>
              <a:rPr lang="cs-CZ" sz="2800" smtClean="0"/>
              <a:t>V případě nočního probuzení</a:t>
            </a:r>
          </a:p>
          <a:p>
            <a:pPr eaLnBrk="1" hangingPunct="1">
              <a:buFont typeface="Arial" charset="0"/>
              <a:buNone/>
            </a:pPr>
            <a:endParaRPr lang="cs-CZ" sz="1600" smtClean="0">
              <a:solidFill>
                <a:srgbClr val="FE2A3E"/>
              </a:solidFill>
            </a:endParaRPr>
          </a:p>
          <a:p>
            <a:pPr eaLnBrk="1" hangingPunct="1"/>
            <a:r>
              <a:rPr lang="cs-CZ" smtClean="0"/>
              <a:t>1 tabl.</a:t>
            </a:r>
            <a:r>
              <a:rPr lang="cs-CZ" b="1" smtClean="0">
                <a:solidFill>
                  <a:srgbClr val="FE2A3E"/>
                </a:solidFill>
              </a:rPr>
              <a:t> </a:t>
            </a:r>
            <a:r>
              <a:rPr lang="cs-CZ" sz="2400" b="1" smtClean="0">
                <a:solidFill>
                  <a:srgbClr val="FE2A3E"/>
                </a:solidFill>
              </a:rPr>
              <a:t>SONATA 10 mg</a:t>
            </a:r>
            <a:r>
              <a:rPr lang="cs-CZ" sz="2400" smtClean="0">
                <a:solidFill>
                  <a:srgbClr val="FE2A3E"/>
                </a:solidFill>
              </a:rPr>
              <a:t> (Zaleplon)</a:t>
            </a:r>
          </a:p>
          <a:p>
            <a:pPr eaLnBrk="1" hangingPunct="1">
              <a:buFont typeface="Arial" charset="0"/>
              <a:buNone/>
            </a:pPr>
            <a:r>
              <a:rPr lang="cs-CZ" sz="2800" smtClean="0"/>
              <a:t> </a:t>
            </a:r>
          </a:p>
          <a:p>
            <a:pPr eaLnBrk="1" hangingPunct="1">
              <a:buFont typeface="Arial" charset="0"/>
              <a:buNone/>
            </a:pPr>
            <a:endParaRPr lang="cs-CZ" sz="2800" smtClean="0"/>
          </a:p>
        </p:txBody>
      </p:sp>
      <p:pic>
        <p:nvPicPr>
          <p:cNvPr id="54275" name="Picture 5" descr="04_plane_slee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6875" y="1125538"/>
            <a:ext cx="26416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sz="quarter" idx="13"/>
          </p:nvPr>
        </p:nvSpPr>
        <p:spPr>
          <a:xfrm>
            <a:off x="406400" y="620713"/>
            <a:ext cx="4156075" cy="68405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dirty="0" smtClean="0"/>
          </a:p>
          <a:p>
            <a:pPr>
              <a:lnSpc>
                <a:spcPct val="80000"/>
              </a:lnSpc>
            </a:pPr>
            <a:r>
              <a:rPr lang="cs-CZ" sz="2000" b="1" dirty="0" smtClean="0">
                <a:solidFill>
                  <a:srgbClr val="000066"/>
                </a:solidFill>
              </a:rPr>
              <a:t>Zlepšení koordinace zdravotní péče a  dokumentace, </a:t>
            </a:r>
            <a:r>
              <a:rPr lang="cs-CZ" sz="2000" b="1" dirty="0" err="1" smtClean="0">
                <a:solidFill>
                  <a:srgbClr val="000066"/>
                </a:solidFill>
              </a:rPr>
              <a:t>info</a:t>
            </a:r>
            <a:r>
              <a:rPr lang="cs-CZ" sz="2000" b="1" dirty="0" smtClean="0">
                <a:solidFill>
                  <a:srgbClr val="000066"/>
                </a:solidFill>
              </a:rPr>
              <a:t> o zdrav. stavu.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cs-CZ" sz="2000" b="1" dirty="0" smtClean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b="1" dirty="0" smtClean="0">
                <a:solidFill>
                  <a:srgbClr val="000066"/>
                </a:solidFill>
              </a:rPr>
              <a:t>Zdravotní knížka sportovce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cs-CZ" sz="2000" b="1" dirty="0" smtClean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b="1" dirty="0" smtClean="0">
                <a:solidFill>
                  <a:srgbClr val="000066"/>
                </a:solidFill>
                <a:ea typeface="Arial Unicode MS" pitchFamily="34" charset="-128"/>
                <a:cs typeface="Arial Unicode MS" pitchFamily="34" charset="-128"/>
              </a:rPr>
              <a:t>Zav</a:t>
            </a:r>
            <a:r>
              <a:rPr lang="cs-CZ" sz="2000" b="1" dirty="0" smtClean="0">
                <a:solidFill>
                  <a:srgbClr val="000066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á</a:t>
            </a:r>
            <a:r>
              <a:rPr lang="cs-CZ" sz="2000" b="1" dirty="0" smtClean="0">
                <a:solidFill>
                  <a:srgbClr val="000066"/>
                </a:solidFill>
                <a:ea typeface="Arial Unicode MS" pitchFamily="34" charset="-128"/>
                <a:cs typeface="Arial Unicode MS" pitchFamily="34" charset="-128"/>
              </a:rPr>
              <a:t>děn</a:t>
            </a:r>
            <a:r>
              <a:rPr lang="cs-CZ" sz="2000" b="1" dirty="0" smtClean="0">
                <a:solidFill>
                  <a:srgbClr val="000066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í</a:t>
            </a:r>
            <a:r>
              <a:rPr lang="cs-CZ" sz="2000" b="1" dirty="0" smtClean="0">
                <a:solidFill>
                  <a:srgbClr val="000066"/>
                </a:solidFill>
                <a:ea typeface="Arial Unicode MS" pitchFamily="34" charset="-128"/>
                <a:cs typeface="Arial Unicode MS" pitchFamily="34" charset="-128"/>
              </a:rPr>
              <a:t> syst</a:t>
            </a:r>
            <a:r>
              <a:rPr lang="cs-CZ" sz="2000" b="1" dirty="0" smtClean="0">
                <a:solidFill>
                  <a:srgbClr val="000066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é</a:t>
            </a:r>
            <a:r>
              <a:rPr lang="cs-CZ" sz="2000" b="1" dirty="0" smtClean="0">
                <a:solidFill>
                  <a:srgbClr val="000066"/>
                </a:solidFill>
                <a:ea typeface="Arial Unicode MS" pitchFamily="34" charset="-128"/>
                <a:cs typeface="Arial Unicode MS" pitchFamily="34" charset="-128"/>
              </a:rPr>
              <a:t>mu IZIP</a:t>
            </a:r>
            <a:r>
              <a:rPr lang="cs-CZ" sz="2000" b="1" dirty="0" smtClean="0">
                <a:solidFill>
                  <a:srgbClr val="000066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2002 - 2006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cs-CZ" sz="2000" b="1" dirty="0" smtClean="0">
                <a:solidFill>
                  <a:srgbClr val="000066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endParaRPr lang="cs-CZ" sz="2000" b="1" dirty="0" smtClean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b="1" dirty="0" smtClean="0">
                <a:solidFill>
                  <a:srgbClr val="000066"/>
                </a:solidFill>
              </a:rPr>
              <a:t>Má registraci Úřadem na ochranu osobních údajů v oblasti zpracování  zdravotnických informací.</a:t>
            </a:r>
          </a:p>
          <a:p>
            <a:pPr>
              <a:lnSpc>
                <a:spcPct val="80000"/>
              </a:lnSpc>
            </a:pPr>
            <a:r>
              <a:rPr lang="cs-CZ" sz="2000" b="1" dirty="0" smtClean="0">
                <a:solidFill>
                  <a:srgbClr val="000066"/>
                </a:solidFill>
              </a:rPr>
              <a:t>V současnosti implementace IZIP v rámci programu </a:t>
            </a:r>
            <a:r>
              <a:rPr lang="cs-CZ" sz="2000" b="1" dirty="0" err="1" smtClean="0">
                <a:solidFill>
                  <a:srgbClr val="000066"/>
                </a:solidFill>
              </a:rPr>
              <a:t>All.Imp</a:t>
            </a:r>
            <a:r>
              <a:rPr lang="cs-CZ" sz="2000" b="1" dirty="0" smtClean="0">
                <a:solidFill>
                  <a:srgbClr val="000066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endParaRPr lang="cs-CZ" sz="2000" b="1" dirty="0" smtClean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cs-CZ" sz="2000" b="1" dirty="0" smtClean="0">
              <a:solidFill>
                <a:srgbClr val="000066"/>
              </a:solidFill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cs-CZ" sz="2000" b="1" dirty="0" smtClean="0">
              <a:solidFill>
                <a:srgbClr val="000066"/>
              </a:solidFill>
            </a:endParaRP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cs-CZ" dirty="0" smtClean="0">
                <a:solidFill>
                  <a:srgbClr val="000066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endParaRPr lang="cs-CZ" dirty="0" smtClean="0">
              <a:solidFill>
                <a:srgbClr val="000066"/>
              </a:solidFill>
            </a:endParaRPr>
          </a:p>
        </p:txBody>
      </p:sp>
      <p:pic>
        <p:nvPicPr>
          <p:cNvPr id="27650" name="Picture 3" descr="IMG_05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4150" y="1341438"/>
            <a:ext cx="41465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>
          <a:xfrm>
            <a:off x="4160838" y="620713"/>
            <a:ext cx="5249862" cy="1143000"/>
          </a:xfrm>
        </p:spPr>
        <p:txBody>
          <a:bodyPr/>
          <a:lstStyle/>
          <a:p>
            <a:r>
              <a:rPr lang="cs-CZ" sz="4000" smtClean="0">
                <a:latin typeface="MS Gothic" pitchFamily="49" charset="-128"/>
              </a:rPr>
              <a:t>LONDON 2012</a:t>
            </a:r>
            <a:br>
              <a:rPr lang="cs-CZ" sz="4000" smtClean="0">
                <a:latin typeface="MS Gothic" pitchFamily="49" charset="-128"/>
              </a:rPr>
            </a:br>
            <a:endParaRPr lang="cs-CZ" sz="4000" smtClean="0">
              <a:latin typeface="MS Gothic" pitchFamily="49" charset="-128"/>
            </a:endParaRPr>
          </a:p>
        </p:txBody>
      </p:sp>
      <p:sp>
        <p:nvSpPr>
          <p:cNvPr id="75779" name="Rectangle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6900" y="1989138"/>
            <a:ext cx="5053013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965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>
          <a:xfrm>
            <a:off x="273050" y="333375"/>
            <a:ext cx="8915400" cy="1143000"/>
          </a:xfrm>
        </p:spPr>
        <p:txBody>
          <a:bodyPr/>
          <a:lstStyle/>
          <a:p>
            <a:pPr algn="l"/>
            <a:r>
              <a:rPr lang="cs-CZ" smtClean="0"/>
              <a:t>Minimální nemocnost i úrazovost</a:t>
            </a:r>
          </a:p>
        </p:txBody>
      </p:sp>
      <p:sp>
        <p:nvSpPr>
          <p:cNvPr id="76803" name="Rectangle 3"/>
          <p:cNvSpPr>
            <a:spLocks noGrp="1"/>
          </p:cNvSpPr>
          <p:nvPr>
            <p:ph sz="quarter" idx="13"/>
          </p:nvPr>
        </p:nvSpPr>
        <p:spPr>
          <a:xfrm>
            <a:off x="0" y="1628775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smtClean="0"/>
          </a:p>
          <a:p>
            <a:pPr>
              <a:lnSpc>
                <a:spcPct val="90000"/>
              </a:lnSpc>
            </a:pPr>
            <a:r>
              <a:rPr lang="cs-CZ" smtClean="0"/>
              <a:t>Žádná specifika</a:t>
            </a:r>
          </a:p>
          <a:p>
            <a:pPr>
              <a:lnSpc>
                <a:spcPct val="90000"/>
              </a:lnSpc>
            </a:pPr>
            <a:r>
              <a:rPr lang="cs-CZ" smtClean="0"/>
              <a:t>Minimální nemocnost i úrazovost</a:t>
            </a:r>
          </a:p>
          <a:p>
            <a:pPr>
              <a:lnSpc>
                <a:spcPct val="90000"/>
              </a:lnSpc>
            </a:pPr>
            <a:r>
              <a:rPr lang="cs-CZ" smtClean="0"/>
              <a:t>3x  KHCD (virozy)</a:t>
            </a:r>
          </a:p>
          <a:p>
            <a:pPr>
              <a:lnSpc>
                <a:spcPct val="90000"/>
              </a:lnSpc>
            </a:pPr>
            <a:r>
              <a:rPr lang="cs-CZ" smtClean="0"/>
              <a:t>4x  akutní zranění</a:t>
            </a:r>
          </a:p>
          <a:p>
            <a:pPr>
              <a:lnSpc>
                <a:spcPct val="90000"/>
              </a:lnSpc>
            </a:pPr>
            <a:r>
              <a:rPr lang="cs-CZ" smtClean="0"/>
              <a:t>7x exacerbace předchozích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cs-CZ" smtClean="0"/>
              <a:t>    chron. potíží pohybového aparátu</a:t>
            </a:r>
          </a:p>
          <a:p>
            <a:pPr>
              <a:lnSpc>
                <a:spcPct val="90000"/>
              </a:lnSpc>
            </a:pPr>
            <a:r>
              <a:rPr lang="cs-CZ" smtClean="0"/>
              <a:t>0x  neschopnost</a:t>
            </a:r>
          </a:p>
          <a:p>
            <a:pPr>
              <a:lnSpc>
                <a:spcPct val="90000"/>
              </a:lnSpc>
            </a:pPr>
            <a:endParaRPr lang="cs-CZ" smtClean="0"/>
          </a:p>
        </p:txBody>
      </p:sp>
      <p:pic>
        <p:nvPicPr>
          <p:cNvPr id="76804" name="Picture 4" descr="Brazilka zkolabova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525" y="1196975"/>
            <a:ext cx="3800475" cy="2849563"/>
          </a:xfrm>
          <a:prstGeom prst="rect">
            <a:avLst/>
          </a:prstGeom>
          <a:noFill/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5525" y="4019550"/>
            <a:ext cx="38004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7782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36650" y="549275"/>
            <a:ext cx="7632700" cy="5722938"/>
          </a:xfrm>
          <a:noFill/>
          <a:ln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81923" name="Rectangle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65625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7075" y="1779588"/>
            <a:ext cx="5368925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graphicFrame>
        <p:nvGraphicFramePr>
          <p:cNvPr id="78851" name="Object 3"/>
          <p:cNvGraphicFramePr>
            <a:graphicFrameLocks noGrp="1" noChangeAspect="1"/>
          </p:cNvGraphicFramePr>
          <p:nvPr>
            <p:ph sz="quarter" idx="13"/>
          </p:nvPr>
        </p:nvGraphicFramePr>
        <p:xfrm>
          <a:off x="0" y="238125"/>
          <a:ext cx="9906000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9" name="Graf" r:id="rId4" imgW="5381549" imgH="3486302" progId="Excel.Sheet.8">
                  <p:embed/>
                </p:oleObj>
              </mc:Choice>
              <mc:Fallback>
                <p:oleObj name="Graf" r:id="rId4" imgW="5381549" imgH="3486302" progId="Excel.Sheet.8">
                  <p:embed/>
                  <p:pic>
                    <p:nvPicPr>
                      <p:cNvPr id="0" name="Picture 1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38125"/>
                        <a:ext cx="9906000" cy="6416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b="1" u="sng" smtClean="0">
                <a:solidFill>
                  <a:srgbClr val="FF0000"/>
                </a:solidFill>
              </a:rPr>
              <a:t>The IOC Injury surveillance system</a:t>
            </a:r>
            <a:br>
              <a:rPr lang="cs-CZ" sz="2800" b="1" u="sng" smtClean="0">
                <a:solidFill>
                  <a:srgbClr val="FF0000"/>
                </a:solidFill>
              </a:rPr>
            </a:br>
            <a:r>
              <a:rPr lang="cs-CZ" sz="2800" b="1" u="sng" smtClean="0">
                <a:solidFill>
                  <a:srgbClr val="FF0000"/>
                </a:solidFill>
              </a:rPr>
              <a:t>v Pekingu 2008</a:t>
            </a:r>
          </a:p>
        </p:txBody>
      </p:sp>
      <p:sp>
        <p:nvSpPr>
          <p:cNvPr id="62466" name="Rectangle 3"/>
          <p:cNvSpPr>
            <a:spLocks noGrp="1"/>
          </p:cNvSpPr>
          <p:nvPr>
            <p:ph sz="quarter" idx="13"/>
          </p:nvPr>
        </p:nvSpPr>
        <p:spPr>
          <a:xfrm>
            <a:off x="0" y="1628775"/>
            <a:ext cx="89154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sz="2400" smtClean="0"/>
              <a:t>každý den vyplnit  a podat hlášení o úrazech</a:t>
            </a:r>
          </a:p>
          <a:p>
            <a:pPr eaLnBrk="1" hangingPunct="1"/>
            <a:r>
              <a:rPr lang="cs-CZ" sz="2400" smtClean="0"/>
              <a:t>Adherence 88% všech NOC </a:t>
            </a:r>
          </a:p>
          <a:p>
            <a:pPr eaLnBrk="1" hangingPunct="1"/>
            <a:r>
              <a:rPr lang="cs-CZ" smtClean="0"/>
              <a:t>1055 zranění, z toho:</a:t>
            </a:r>
          </a:p>
          <a:p>
            <a:pPr eaLnBrk="1" hangingPunct="1"/>
            <a:r>
              <a:rPr lang="cs-CZ" sz="2400" smtClean="0"/>
              <a:t>9,6% v OLV</a:t>
            </a:r>
          </a:p>
          <a:p>
            <a:pPr eaLnBrk="1" hangingPunct="1"/>
            <a:r>
              <a:rPr lang="cs-CZ" sz="2400" smtClean="0"/>
              <a:t>5% způsobilo neschopnost dále startovat</a:t>
            </a:r>
          </a:p>
          <a:p>
            <a:pPr eaLnBrk="1" hangingPunct="1"/>
            <a:r>
              <a:rPr lang="cs-CZ" sz="2400" smtClean="0"/>
              <a:t>9% zranění s více jak 3 T neschopnosti</a:t>
            </a:r>
          </a:p>
          <a:p>
            <a:pPr eaLnBrk="1" hangingPunct="1"/>
            <a:r>
              <a:rPr lang="cs-CZ" sz="2400" smtClean="0"/>
              <a:t>55% dolní končetina</a:t>
            </a:r>
          </a:p>
          <a:p>
            <a:pPr eaLnBrk="1" hangingPunct="1"/>
            <a:r>
              <a:rPr lang="cs-CZ" sz="2400" smtClean="0"/>
              <a:t>20% horní končetina </a:t>
            </a:r>
          </a:p>
          <a:p>
            <a:pPr eaLnBrk="1" hangingPunct="1"/>
            <a:r>
              <a:rPr lang="cs-CZ" sz="2400" smtClean="0"/>
              <a:t>15% trup</a:t>
            </a:r>
          </a:p>
          <a:p>
            <a:pPr eaLnBrk="1" hangingPunct="1"/>
            <a:r>
              <a:rPr lang="cs-CZ" sz="2400" smtClean="0"/>
              <a:t>10% hlava</a:t>
            </a:r>
          </a:p>
          <a:p>
            <a:pPr eaLnBrk="1" hangingPunct="1"/>
            <a:endParaRPr lang="cs-CZ" sz="2400" smtClean="0"/>
          </a:p>
          <a:p>
            <a:pPr eaLnBrk="1" hangingPunct="1"/>
            <a:endParaRPr lang="cs-CZ" sz="2400" smtClean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700" y="2133600"/>
            <a:ext cx="43053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" name="AutoShape 2" descr="imap://vetvijar@mail.uvn.cz:993/fetch%3EUID%3E/INBOX%3E2765?part=1.1.2&amp;filename=image001.jpg"/>
          <p:cNvSpPr>
            <a:spLocks noGrp="1" noChangeAspect="1" noChangeArrowheads="1"/>
          </p:cNvSpPr>
          <p:nvPr>
            <p:ph sz="quarter" idx="13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552" y="908720"/>
            <a:ext cx="7848872" cy="543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6696" y="836712"/>
            <a:ext cx="705522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SOČI 2014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b="533"/>
          <a:stretch/>
        </p:blipFill>
        <p:spPr>
          <a:xfrm>
            <a:off x="8104340" y="476672"/>
            <a:ext cx="1797635" cy="34565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1859757" cy="139481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32520" y="2060848"/>
            <a:ext cx="75608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Tři vesnice – 3 zdravotní týmy</a:t>
            </a:r>
          </a:p>
          <a:p>
            <a:endParaRPr lang="cs-CZ" u="sng" dirty="0"/>
          </a:p>
          <a:p>
            <a:r>
              <a:rPr lang="cs-CZ" sz="2000" b="1" u="sng" dirty="0" err="1" smtClean="0">
                <a:solidFill>
                  <a:schemeClr val="accent1">
                    <a:lumMod val="50000"/>
                  </a:schemeClr>
                </a:solidFill>
              </a:rPr>
              <a:t>Coastal</a:t>
            </a:r>
            <a:r>
              <a:rPr lang="cs-CZ" sz="2000" b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000" b="1" u="sng" dirty="0" err="1" smtClean="0">
                <a:solidFill>
                  <a:schemeClr val="accent1">
                    <a:lumMod val="50000"/>
                  </a:schemeClr>
                </a:solidFill>
              </a:rPr>
              <a:t>Village</a:t>
            </a:r>
            <a:endParaRPr lang="cs-CZ" sz="20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dirty="0" smtClean="0"/>
              <a:t>MUDr. </a:t>
            </a:r>
            <a:r>
              <a:rPr lang="cs-CZ" dirty="0" err="1" smtClean="0"/>
              <a:t>Ziegelbauer</a:t>
            </a:r>
            <a:r>
              <a:rPr lang="cs-CZ" dirty="0" smtClean="0"/>
              <a:t>, MUDr. </a:t>
            </a:r>
            <a:r>
              <a:rPr lang="cs-CZ" dirty="0" err="1" smtClean="0"/>
              <a:t>Holibka</a:t>
            </a:r>
            <a:endParaRPr lang="cs-CZ" dirty="0" smtClean="0"/>
          </a:p>
          <a:p>
            <a:r>
              <a:rPr lang="cs-CZ" dirty="0" err="1" smtClean="0"/>
              <a:t>Fyzio</a:t>
            </a:r>
            <a:r>
              <a:rPr lang="cs-CZ" dirty="0" smtClean="0"/>
              <a:t>: </a:t>
            </a:r>
            <a:r>
              <a:rPr lang="cs-CZ" dirty="0" smtClean="0">
                <a:solidFill>
                  <a:srgbClr val="C00000"/>
                </a:solidFill>
              </a:rPr>
              <a:t>Prof. PaedDr. Kolář</a:t>
            </a:r>
            <a:r>
              <a:rPr lang="cs-CZ" dirty="0" smtClean="0"/>
              <a:t>, Rak</a:t>
            </a:r>
          </a:p>
          <a:p>
            <a:endParaRPr lang="cs-CZ" dirty="0"/>
          </a:p>
          <a:p>
            <a:r>
              <a:rPr lang="cs-CZ" sz="2000" b="1" u="sng" dirty="0" err="1" smtClean="0">
                <a:solidFill>
                  <a:schemeClr val="accent1">
                    <a:lumMod val="50000"/>
                  </a:schemeClr>
                </a:solidFill>
              </a:rPr>
              <a:t>Endurance</a:t>
            </a:r>
            <a:r>
              <a:rPr lang="cs-CZ" sz="2000" b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000" b="1" u="sng" dirty="0" err="1" smtClean="0">
                <a:solidFill>
                  <a:schemeClr val="accent1">
                    <a:lumMod val="50000"/>
                  </a:schemeClr>
                </a:solidFill>
              </a:rPr>
              <a:t>Village</a:t>
            </a:r>
            <a:r>
              <a:rPr lang="cs-CZ" sz="2000" b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cs-CZ" dirty="0" smtClean="0"/>
              <a:t>MUDr. </a:t>
            </a:r>
            <a:r>
              <a:rPr lang="cs-CZ" dirty="0" err="1" smtClean="0"/>
              <a:t>Koldovský</a:t>
            </a:r>
            <a:r>
              <a:rPr lang="cs-CZ" dirty="0" smtClean="0"/>
              <a:t>, MUDr. Dobeš</a:t>
            </a:r>
          </a:p>
          <a:p>
            <a:r>
              <a:rPr lang="cs-CZ" dirty="0" err="1" smtClean="0"/>
              <a:t>Fyzio</a:t>
            </a:r>
            <a:r>
              <a:rPr lang="cs-CZ" dirty="0" smtClean="0"/>
              <a:t>: Karpíšek, Česneková</a:t>
            </a:r>
            <a:endParaRPr lang="cs-CZ" dirty="0"/>
          </a:p>
          <a:p>
            <a:endParaRPr lang="cs-CZ" u="sng" dirty="0" smtClean="0"/>
          </a:p>
          <a:p>
            <a:r>
              <a:rPr lang="cs-CZ" sz="2000" b="1" u="sng" dirty="0" err="1" smtClean="0">
                <a:solidFill>
                  <a:schemeClr val="accent1">
                    <a:lumMod val="50000"/>
                  </a:schemeClr>
                </a:solidFill>
              </a:rPr>
              <a:t>Mountain</a:t>
            </a:r>
            <a:r>
              <a:rPr lang="cs-CZ" sz="2000" b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2000" b="1" u="sng" dirty="0" err="1" smtClean="0">
                <a:solidFill>
                  <a:schemeClr val="accent1">
                    <a:lumMod val="50000"/>
                  </a:schemeClr>
                </a:solidFill>
              </a:rPr>
              <a:t>Village</a:t>
            </a:r>
            <a:endParaRPr lang="cs-CZ" sz="20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rgbClr val="C00000"/>
                </a:solidFill>
              </a:rPr>
              <a:t>MUDr. Větvička,</a:t>
            </a:r>
            <a:r>
              <a:rPr lang="cs-CZ" dirty="0" smtClean="0"/>
              <a:t> </a:t>
            </a:r>
            <a:r>
              <a:rPr lang="cs-CZ" dirty="0"/>
              <a:t>M</a:t>
            </a:r>
            <a:r>
              <a:rPr lang="cs-CZ" dirty="0" smtClean="0"/>
              <a:t>UDr. </a:t>
            </a:r>
            <a:r>
              <a:rPr lang="cs-CZ" dirty="0" err="1" smtClean="0"/>
              <a:t>Hospodár</a:t>
            </a:r>
            <a:r>
              <a:rPr lang="cs-CZ" dirty="0" smtClean="0"/>
              <a:t>, MUDr. Frei, MUDr. Beznoska</a:t>
            </a:r>
          </a:p>
          <a:p>
            <a:r>
              <a:rPr lang="cs-CZ" dirty="0" err="1" smtClean="0"/>
              <a:t>Fyzio</a:t>
            </a:r>
            <a:r>
              <a:rPr lang="cs-CZ" dirty="0" smtClean="0"/>
              <a:t>: </a:t>
            </a:r>
            <a:r>
              <a:rPr lang="cs-CZ" dirty="0" smtClean="0">
                <a:solidFill>
                  <a:srgbClr val="C00000"/>
                </a:solidFill>
              </a:rPr>
              <a:t>Vrbický</a:t>
            </a:r>
            <a:r>
              <a:rPr lang="cs-CZ" dirty="0" smtClean="0"/>
              <a:t>, </a:t>
            </a:r>
            <a:r>
              <a:rPr lang="cs-CZ" dirty="0" err="1" smtClean="0"/>
              <a:t>Hulvová</a:t>
            </a:r>
            <a:r>
              <a:rPr lang="cs-CZ" dirty="0" smtClean="0"/>
              <a:t>, Strachotová, </a:t>
            </a:r>
            <a:r>
              <a:rPr lang="cs-CZ" dirty="0" err="1" smtClean="0"/>
              <a:t>Biborová</a:t>
            </a:r>
            <a:r>
              <a:rPr lang="cs-CZ" dirty="0" smtClean="0"/>
              <a:t>, Fridrichová, Sobotková,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64507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5505792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accent1">
                    <a:lumMod val="50000"/>
                  </a:schemeClr>
                </a:solidFill>
              </a:rPr>
              <a:t>Největší zdravotní problémy</a:t>
            </a:r>
          </a:p>
          <a:p>
            <a:pPr marL="45720" indent="0">
              <a:buNone/>
            </a:pPr>
            <a:endParaRPr lang="cs-CZ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400" dirty="0"/>
              <a:t>Relativně málo</a:t>
            </a:r>
          </a:p>
          <a:p>
            <a:pPr marL="45720" indent="0">
              <a:buNone/>
            </a:pPr>
            <a:endParaRPr lang="cs-CZ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2800" dirty="0" err="1" smtClean="0"/>
              <a:t>Virozy</a:t>
            </a:r>
            <a:r>
              <a:rPr lang="cs-CZ" sz="2800" dirty="0" smtClean="0"/>
              <a:t>/</a:t>
            </a:r>
            <a:r>
              <a:rPr lang="cs-CZ" sz="2800" dirty="0" err="1" smtClean="0"/>
              <a:t>bakt</a:t>
            </a:r>
            <a:r>
              <a:rPr lang="cs-CZ" sz="2800" dirty="0" smtClean="0"/>
              <a:t>. </a:t>
            </a:r>
            <a:r>
              <a:rPr lang="cs-CZ" sz="2800" dirty="0" err="1" smtClean="0"/>
              <a:t>Infekt</a:t>
            </a:r>
            <a:r>
              <a:rPr lang="cs-CZ" sz="2800" dirty="0" smtClean="0"/>
              <a:t> u hokejistů</a:t>
            </a:r>
          </a:p>
          <a:p>
            <a:endParaRPr lang="cs-CZ" sz="2800" dirty="0"/>
          </a:p>
          <a:p>
            <a:r>
              <a:rPr lang="cs-CZ" sz="2800" dirty="0" smtClean="0"/>
              <a:t>Zranění u snowboardistky</a:t>
            </a:r>
          </a:p>
          <a:p>
            <a:r>
              <a:rPr lang="cs-CZ" sz="2800" dirty="0" smtClean="0"/>
              <a:t>Exacerbace potíží s bolestmi zad u snowboardistky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5917385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2400" dirty="0" smtClean="0"/>
              <a:t>Problémy s </a:t>
            </a:r>
            <a:r>
              <a:rPr lang="cs-CZ" sz="2400" dirty="0" err="1" smtClean="0"/>
              <a:t>Whereabouts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Bylo nutno všechny sportovce registrovat </a:t>
            </a:r>
            <a:r>
              <a:rPr lang="cs-CZ" sz="2400" smtClean="0"/>
              <a:t>v ADAMS</a:t>
            </a:r>
          </a:p>
          <a:p>
            <a:endParaRPr lang="cs-CZ" sz="2400" dirty="0" smtClean="0"/>
          </a:p>
          <a:p>
            <a:r>
              <a:rPr lang="cs-CZ" sz="2400" dirty="0" smtClean="0"/>
              <a:t>Na každý den psát místa pobytu i pro hokejisty v KHL a Gambrinus ligy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36203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19458" name="Rectangle 3"/>
          <p:cNvSpPr>
            <a:spLocks noGrp="1"/>
          </p:cNvSpPr>
          <p:nvPr>
            <p:ph sz="quarter" idx="13"/>
          </p:nvPr>
        </p:nvSpPr>
        <p:spPr>
          <a:xfrm>
            <a:off x="428625" y="1916113"/>
            <a:ext cx="8915400" cy="4525962"/>
          </a:xfrm>
        </p:spPr>
        <p:txBody>
          <a:bodyPr/>
          <a:lstStyle/>
          <a:p>
            <a:pPr>
              <a:buFont typeface="Arial" charset="0"/>
              <a:buNone/>
            </a:pPr>
            <a:endParaRPr lang="cs-CZ" smtClean="0"/>
          </a:p>
        </p:txBody>
      </p:sp>
      <p:pic>
        <p:nvPicPr>
          <p:cNvPr id="19459" name="Picture 4" descr="P10106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88913"/>
            <a:ext cx="9398000" cy="650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9874" name="Picture 2" descr="C:\Users\WIN7\Desktop\sochi Jarda\DSCN0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72" y="1124744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8471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0898" name="Picture 2" descr="C:\Users\WIN7\Desktop\sochi Jarda\DSCN06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04" y="2636912"/>
            <a:ext cx="53765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 descr="C:\Users\WIN7\Desktop\sochi Jarda\DSCN07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5112567" cy="383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3579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22" name="Picture 2" descr="C:\Users\WIN7\Desktop\sochi Jarda\DSCN0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608" y="-171400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C:\Users\WIN7\Desktop\sochi Jarda\víteý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6" y="3065628"/>
            <a:ext cx="5823290" cy="36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652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838201"/>
            <a:ext cx="8915400" cy="5287963"/>
          </a:xfrm>
        </p:spPr>
        <p:txBody>
          <a:bodyPr/>
          <a:lstStyle/>
          <a:p>
            <a:pPr algn="ctr">
              <a:buNone/>
            </a:pPr>
            <a:endParaRPr lang="cs-CZ" sz="4000" b="1" dirty="0" smtClean="0"/>
          </a:p>
          <a:p>
            <a:pPr algn="ctr">
              <a:buNone/>
            </a:pPr>
            <a:endParaRPr lang="cs-CZ" sz="4000" b="1" dirty="0"/>
          </a:p>
          <a:p>
            <a:pPr algn="ctr">
              <a:buNone/>
            </a:pPr>
            <a:r>
              <a:rPr lang="en-US" sz="4000" b="1" dirty="0" err="1" smtClean="0"/>
              <a:t>Zdravotní</a:t>
            </a:r>
            <a:r>
              <a:rPr lang="en-US" sz="4000" b="1" dirty="0" smtClean="0"/>
              <a:t> zabezpeční letních olympijských her Rio de Janeiro</a:t>
            </a:r>
            <a:r>
              <a:rPr lang="cs-CZ" sz="4000" b="1" dirty="0"/>
              <a:t> </a:t>
            </a:r>
            <a:r>
              <a:rPr lang="cs-CZ" sz="4000" b="1" dirty="0" smtClean="0"/>
              <a:t>2016</a:t>
            </a:r>
            <a:endParaRPr lang="en-US" sz="1400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endParaRPr lang="en-US" sz="1400" dirty="0"/>
          </a:p>
          <a:p>
            <a:pPr algn="ctr">
              <a:buNone/>
            </a:pPr>
            <a:r>
              <a:rPr lang="cs-CZ" sz="1400" dirty="0" smtClean="0"/>
              <a:t> </a:t>
            </a:r>
            <a:endParaRPr lang="en-US" sz="1400" i="1" dirty="0" smtClean="0"/>
          </a:p>
          <a:p>
            <a:pPr algn="ctr">
              <a:buNone/>
            </a:pPr>
            <a:endParaRPr lang="en-US" sz="1400" i="1" dirty="0" smtClean="0"/>
          </a:p>
          <a:p>
            <a:pPr algn="ctr">
              <a:buNone/>
            </a:pPr>
            <a:endParaRPr lang="en-US" sz="1400" dirty="0"/>
          </a:p>
        </p:txBody>
      </p:sp>
      <p:pic>
        <p:nvPicPr>
          <p:cNvPr id="5" name="Picture 4" descr="150px-Czech_Olympic_Committee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505" y="4725144"/>
            <a:ext cx="951469" cy="901700"/>
          </a:xfrm>
          <a:prstGeom prst="rect">
            <a:avLst/>
          </a:prstGeom>
        </p:spPr>
      </p:pic>
      <p:pic>
        <p:nvPicPr>
          <p:cNvPr id="6" name="Picture 5" descr="33ee9cb731143f01abcfab97b1692b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040" y="4716760"/>
            <a:ext cx="1699154" cy="10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5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33ee9cb731143f01abcfab97b1692b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596" y="5591131"/>
            <a:ext cx="1699154" cy="1070064"/>
          </a:xfrm>
          <a:prstGeom prst="rect">
            <a:avLst/>
          </a:prstGeom>
        </p:spPr>
      </p:pic>
      <p:pic>
        <p:nvPicPr>
          <p:cNvPr id="6" name="Picture 5" descr="150px-Czech_Olympic_Committee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332" y="5675313"/>
            <a:ext cx="951469" cy="901700"/>
          </a:xfrm>
          <a:prstGeom prst="rect">
            <a:avLst/>
          </a:prstGeom>
        </p:spPr>
      </p:pic>
      <p:pic>
        <p:nvPicPr>
          <p:cNvPr id="7" name="Content Placeholder 6" descr="Screen shot 2016-07-13 at 8.19.25.png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50" y="1600201"/>
            <a:ext cx="815880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team</a:t>
            </a:r>
            <a:endParaRPr lang="en-US" dirty="0"/>
          </a:p>
        </p:txBody>
      </p:sp>
      <p:pic>
        <p:nvPicPr>
          <p:cNvPr id="4" name="Content Placeholder 3" descr="DSCN27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4249" y="1600201"/>
            <a:ext cx="6537502" cy="4525963"/>
          </a:xfrm>
        </p:spPr>
      </p:pic>
    </p:spTree>
    <p:extLst>
      <p:ext uri="{BB962C8B-B14F-4D97-AF65-F5344CB8AC3E}">
        <p14:creationId xmlns:p14="http://schemas.microsoft.com/office/powerpoint/2010/main" val="10812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Materiální zabezpečení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Ultrazvuk DG</a:t>
            </a:r>
          </a:p>
          <a:p>
            <a:r>
              <a:rPr lang="en-US" dirty="0" smtClean="0"/>
              <a:t>Vysokovýkonný laser</a:t>
            </a:r>
          </a:p>
          <a:p>
            <a:r>
              <a:rPr lang="en-US" dirty="0" smtClean="0"/>
              <a:t>TRT terapie</a:t>
            </a:r>
          </a:p>
          <a:p>
            <a:r>
              <a:rPr lang="en-US" dirty="0" smtClean="0"/>
              <a:t>Lymfodrenáž</a:t>
            </a:r>
          </a:p>
          <a:p>
            <a:r>
              <a:rPr lang="en-US" dirty="0" smtClean="0"/>
              <a:t>Magnetoterapie 2EL</a:t>
            </a:r>
          </a:p>
          <a:p>
            <a:r>
              <a:rPr lang="en-US" dirty="0" smtClean="0"/>
              <a:t>Dr. Voráček – mikroproudy (Luxxamed)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5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jardav\Documents\Odborné\fotky RIO výběr\IMG_59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075" y="337518"/>
            <a:ext cx="8361376" cy="57886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1177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Materiální zabezpečení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Léky a léčivé přípravky s sebou – systémová enzymoterapie (Wobenzym)</a:t>
            </a:r>
          </a:p>
          <a:p>
            <a:r>
              <a:rPr lang="en-US" dirty="0" smtClean="0"/>
              <a:t>Kineziotape</a:t>
            </a:r>
          </a:p>
          <a:p>
            <a:r>
              <a:rPr lang="en-US" dirty="0" smtClean="0"/>
              <a:t>Kineziotape s potiskem Czechteam</a:t>
            </a:r>
          </a:p>
          <a:p>
            <a:r>
              <a:rPr lang="en-US" dirty="0" smtClean="0"/>
              <a:t>Masážní oleje</a:t>
            </a:r>
          </a:p>
          <a:p>
            <a:r>
              <a:rPr lang="en-US" dirty="0" smtClean="0"/>
              <a:t>Emulze</a:t>
            </a:r>
          </a:p>
          <a:p>
            <a:r>
              <a:rPr lang="en-US" dirty="0" smtClean="0"/>
              <a:t>Chladící vesty</a:t>
            </a:r>
          </a:p>
          <a:p>
            <a:r>
              <a:rPr lang="en-US" dirty="0" smtClean="0"/>
              <a:t>Atd….</a:t>
            </a:r>
          </a:p>
          <a:p>
            <a:r>
              <a:rPr lang="en-US" dirty="0" smtClean="0"/>
              <a:t>Na místě lehátka, paravany, vybavení ordinace, chladící boxy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57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Medicínské zabezpečení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Poliklinika OV</a:t>
            </a:r>
          </a:p>
          <a:p>
            <a:pPr marL="914400" lvl="1" indent="-514350">
              <a:buFont typeface="Arial"/>
              <a:buChar char="•"/>
            </a:pPr>
            <a:r>
              <a:rPr lang="en-US" dirty="0" smtClean="0"/>
              <a:t>Standartně vybavená (UZ, MR, Obory – ORL, Stomatolog,…)</a:t>
            </a:r>
          </a:p>
          <a:p>
            <a:pPr marL="514350" indent="-514350">
              <a:buAutoNum type="arabicParenR"/>
            </a:pPr>
            <a:r>
              <a:rPr lang="en-US" dirty="0" smtClean="0"/>
              <a:t>Nemocnice </a:t>
            </a:r>
          </a:p>
          <a:p>
            <a:pPr marL="914400" lvl="1" indent="-514350">
              <a:buFont typeface="Arial"/>
              <a:buChar char="•"/>
            </a:pPr>
            <a:r>
              <a:rPr lang="en-US" dirty="0" smtClean="0"/>
              <a:t>Vzdálenost 9km, cca. 30min</a:t>
            </a:r>
          </a:p>
          <a:p>
            <a:pPr marL="914400" lvl="1" indent="-514350">
              <a:buFont typeface="Arial"/>
              <a:buChar char="•"/>
            </a:pPr>
            <a:r>
              <a:rPr lang="en-US" dirty="0" smtClean="0"/>
              <a:t>Hospital SAMARITANO, Hospital VITTÓRIA</a:t>
            </a:r>
          </a:p>
          <a:p>
            <a:pPr marL="514350" indent="-514350">
              <a:buNone/>
            </a:pPr>
            <a:r>
              <a:rPr lang="en-US" dirty="0" smtClean="0"/>
              <a:t>3) Ambulantní kniha ČOT – zápisy,…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4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Skupina 5"/>
          <p:cNvGrpSpPr>
            <a:grpSpLocks/>
          </p:cNvGrpSpPr>
          <p:nvPr/>
        </p:nvGrpSpPr>
        <p:grpSpPr bwMode="auto">
          <a:xfrm>
            <a:off x="116946" y="6237289"/>
            <a:ext cx="9673829" cy="530225"/>
            <a:chOff x="107504" y="6237312"/>
            <a:chExt cx="8929406" cy="530378"/>
          </a:xfrm>
        </p:grpSpPr>
        <p:pic>
          <p:nvPicPr>
            <p:cNvPr id="9220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237312"/>
              <a:ext cx="576064" cy="53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1" name="Picture 11" descr="cot_barevne_male_mini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4448" y="6237312"/>
              <a:ext cx="432462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683568" y="6381328"/>
              <a:ext cx="7920880" cy="292388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defRPr/>
              </a:pPr>
              <a:r>
                <a:rPr lang="cs-CZ" sz="1300" spc="1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Stručný přehled zdravotního zajištění české sportovní reprezentace a jeho současný stav</a:t>
              </a: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47835" y="1412875"/>
            <a:ext cx="874858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marL="361950" indent="-361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27088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075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43063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Přelomový rok 2012: 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Vznik a začátek činnosti Centra pohybové </a:t>
            </a:r>
            <a:r>
              <a:rPr lang="cs-CZ" alt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medicíny prof. Koláře</a:t>
            </a:r>
            <a:endParaRPr lang="cs-CZ" altLang="cs-CZ" sz="26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Definitivní formální zánik Oddělení dopingové kontroly VFN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Administrativní propojení regionálních pracovišť  CZZSR Praha, Morava, Východní Čechy a Sever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Založení Medicínského týmu české sportovní reprezentace, </a:t>
            </a:r>
            <a:r>
              <a:rPr lang="cs-CZ" altLang="cs-CZ" sz="2600" b="1" dirty="0" err="1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o.s</a:t>
            </a: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.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endParaRPr lang="cs-CZ" altLang="cs-CZ" sz="26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endParaRPr lang="cs-CZ" altLang="cs-CZ" sz="2600" b="1" dirty="0">
              <a:solidFill>
                <a:srgbClr val="C8E3FB"/>
              </a:solidFill>
              <a:latin typeface="Calibri" pitchFamily="34" charset="0"/>
            </a:endParaRPr>
          </a:p>
          <a:p>
            <a:pPr eaLnBrk="1" hangingPunct="1">
              <a:spcAft>
                <a:spcPts val="1200"/>
              </a:spcAft>
              <a:buClr>
                <a:srgbClr val="C8E3FB"/>
              </a:buClr>
              <a:buSzPct val="95000"/>
            </a:pPr>
            <a:endParaRPr lang="cs-CZ" altLang="cs-CZ" sz="2600" b="1" dirty="0">
              <a:solidFill>
                <a:srgbClr val="C8E3FB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0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Očkování neexistuje</a:t>
            </a:r>
          </a:p>
          <a:p>
            <a:r>
              <a:rPr lang="en-US" dirty="0" smtClean="0"/>
              <a:t>Opatření na místě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Repelenty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Sítě okna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Klimatizace</a:t>
            </a:r>
          </a:p>
          <a:p>
            <a:pPr lvl="1">
              <a:buFont typeface="Wingdings" charset="2"/>
              <a:buChar char="§"/>
            </a:pPr>
            <a:r>
              <a:rPr lang="en-US" dirty="0" smtClean="0"/>
              <a:t>Brazilská zima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ZIKA po příjezdu – možnost testování, MZ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jardav\Desktop\olympiáda RIO\moderní pětiboj\DSC021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1" y="342591"/>
            <a:ext cx="8915399" cy="6171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05670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ZIKA II.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en-US" dirty="0" smtClean="0"/>
              <a:t>Podle posledních vědeckých poznatků virus Zika setrvává v krvi a jiných tělních tekutinách déle, než se původně předpokládalo.Ke snížení rizika sexuálního přenosu a možných komplikací těhotenství Zika virem by měl sexuální partner těhotné ženy, který žije nebo se navrací z oblasti výskytu Zika viru, praktikovat bezpečný sex (s použitím kondomu) nebo se zdržet sexuální aktivity během celého těhotenství partnerky.</a:t>
            </a:r>
          </a:p>
          <a:p>
            <a:pPr algn="just"/>
            <a:r>
              <a:rPr lang="en-US" dirty="0" smtClean="0"/>
              <a:t>Lidé vracející se z oblastí výskytu Zika viru, kteří neměli a nemají žádné příznaky onemocnění, by měli praktikovat bezpečný sex nebo se zdržet sexuálních aktivit minimálně 8 týdnů po návratu. Pokud se u muže projeví příznaky onemocnění, měl by praktikovat bezpečný sex s použitím kondomu nebo se zdržet sexu minimálně po dobu 6 měsíců od onemocnění.</a:t>
            </a:r>
          </a:p>
          <a:p>
            <a:pPr algn="just"/>
            <a:r>
              <a:rPr lang="en-US" dirty="0" smtClean="0"/>
              <a:t>Páry plánující těhotenství by měly počkat minimálně 8 týdnů, než se pokusí o početí v případě, že se u žádného z partnerů neprojevily příznaky onemocnění. V případě, že se příznaky onemocnění objeví u jednoho nebo u obou partnerů, je doporučeno početí za minimálně 6 měsíců po odeznění příznaků.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ZIKA po příjezdu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Pracoviště ZÚ v Praze informováno o plánovaných odběrech krve na Ziku u olympioniků.</a:t>
            </a:r>
          </a:p>
          <a:p>
            <a:r>
              <a:rPr lang="en-US" dirty="0" smtClean="0"/>
              <a:t>Odběry krve je možno provádět od pondělí do pátku v době od 7,30-11,30 hod, tedy v této době mohou zájemci o vyšetření přicházet na odběry. Během hodiny je sestra schopna udělat cca 10 odběrů, proto bude lepší, aby nepřišli všichni najednou. V případě potřeby jsou schopni zajistit 2 odběrové sestry. </a:t>
            </a:r>
          </a:p>
          <a:p>
            <a:r>
              <a:rPr lang="en-US" dirty="0" smtClean="0"/>
              <a:t>Adresa odběrového </a:t>
            </a:r>
            <a:r>
              <a:rPr lang="en-US" dirty="0" err="1" smtClean="0"/>
              <a:t>místa</a:t>
            </a:r>
            <a:r>
              <a:rPr lang="en-US" dirty="0" smtClean="0"/>
              <a:t>:</a:t>
            </a:r>
            <a:r>
              <a:rPr lang="cs-CZ" dirty="0" smtClean="0"/>
              <a:t> </a:t>
            </a:r>
            <a:r>
              <a:rPr lang="en-US" dirty="0" smtClean="0"/>
              <a:t>ZÚ se sídlem v ÚL Dittrichova 329/1712000 Praha 2</a:t>
            </a:r>
          </a:p>
          <a:p>
            <a:r>
              <a:rPr lang="en-US" dirty="0" smtClean="0"/>
              <a:t>Telefon 234 118 504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40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Lékařské zabezpečení RIO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417638"/>
            <a:ext cx="9060211" cy="503569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Nejvážnějším stavem bylo zranění tenistky pohmoždění v oblasti obličeje po nárazu tenisovým míčkem s diagnosou zlomenina </a:t>
            </a:r>
            <a:r>
              <a:rPr lang="en-US" dirty="0" err="1" smtClean="0"/>
              <a:t>očnice</a:t>
            </a:r>
            <a:r>
              <a:rPr lang="en-US" dirty="0" smtClean="0"/>
              <a:t>…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endParaRPr lang="en-US" dirty="0" smtClean="0"/>
          </a:p>
          <a:p>
            <a:r>
              <a:rPr lang="en-US" dirty="0" err="1" smtClean="0"/>
              <a:t>Léčba</a:t>
            </a:r>
            <a:r>
              <a:rPr lang="en-US" dirty="0" smtClean="0"/>
              <a:t> </a:t>
            </a:r>
            <a:r>
              <a:rPr lang="en-US" dirty="0" err="1" smtClean="0"/>
              <a:t>konzervativní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36" y="2708920"/>
            <a:ext cx="5355431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88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Dotazníková studie olympioniků – portfolio očkování</a:t>
            </a:r>
            <a:endParaRPr lang="en-US" dirty="0"/>
          </a:p>
        </p:txBody>
      </p:sp>
      <p:pic>
        <p:nvPicPr>
          <p:cNvPr id="4" name="Content Placeholder 3" descr="ockovani_OH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65100" y="1371600"/>
            <a:ext cx="10566400" cy="6324600"/>
          </a:xfrm>
        </p:spPr>
      </p:pic>
    </p:spTree>
    <p:extLst>
      <p:ext uri="{BB962C8B-B14F-4D97-AF65-F5344CB8AC3E}">
        <p14:creationId xmlns:p14="http://schemas.microsoft.com/office/powerpoint/2010/main" val="27925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ALL-IMP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Český olympijský výbor zařizuje novou službu pro sportovce pojmenovanou ALL-IMP, která umožní, aby sportovci mohli mít svá zdravotní data stále u sebe.   Systém ALL-IMP využívá sdílení zdravotních informací pacientů mezi pacienty a zdravotnickými pracovníky. Zápis zdravotních záznamů všem registrovaným sportovcům bude probíhat pomocí www rozhraní, nebo přímo z lékařského SW – automaticky a on-line ale pouze na pokyn sportovce.   Systém obsahuje anamnézy, diagnózy, výsledky ambulantních a laboratorních vyšetření i výsledky vyšetření zobrazovacími metodami, doporučení, předepsané i vydané léky. Systém umožňuje sportovci vkládat své vlastní informace, případně komentovat záznamy vložné zdravotnickými pracovníky. Bezpečnost dat je na 1. místě.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9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480" y="620689"/>
            <a:ext cx="3099897" cy="508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6168" y="620689"/>
            <a:ext cx="3059833" cy="50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6160" y="620688"/>
            <a:ext cx="3280007" cy="538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64907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0575" y="274638"/>
            <a:ext cx="3588399" cy="58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275" y="274639"/>
            <a:ext cx="3822425" cy="627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64417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" y="0"/>
            <a:ext cx="4056451" cy="665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4249" y="0"/>
            <a:ext cx="4056451" cy="665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42094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Skupina 5"/>
          <p:cNvGrpSpPr>
            <a:grpSpLocks/>
          </p:cNvGrpSpPr>
          <p:nvPr/>
        </p:nvGrpSpPr>
        <p:grpSpPr bwMode="auto">
          <a:xfrm>
            <a:off x="116946" y="6237289"/>
            <a:ext cx="9673829" cy="530225"/>
            <a:chOff x="107504" y="6237312"/>
            <a:chExt cx="8929406" cy="530378"/>
          </a:xfrm>
        </p:grpSpPr>
        <p:pic>
          <p:nvPicPr>
            <p:cNvPr id="10244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237312"/>
              <a:ext cx="576064" cy="53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5" name="Picture 11" descr="cot_barevne_male_mini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4448" y="6237312"/>
              <a:ext cx="432462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683568" y="6381328"/>
              <a:ext cx="7920880" cy="292388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>
                <a:defRPr/>
              </a:pPr>
              <a:r>
                <a:rPr lang="cs-CZ" sz="1300" spc="10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Stručný přehled zdravotního zajištění české sportovní reprezentace a jeho současný stav</a:t>
              </a: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29218" y="764704"/>
            <a:ext cx="889304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 marL="361950" indent="-361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27088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075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43063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C8E3FB"/>
              </a:buClr>
              <a:buSzPct val="95000"/>
            </a:pPr>
            <a:r>
              <a:rPr lang="cs-CZ" altLang="cs-CZ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Současná specializovaná  pracoviště pro zdravotní péči</a:t>
            </a:r>
            <a:endParaRPr lang="cs-CZ" altLang="cs-CZ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</a:pPr>
            <a:r>
              <a:rPr lang="cs-CZ" altLang="cs-CZ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</a:t>
            </a:r>
            <a:r>
              <a:rPr lang="cs-CZ" altLang="cs-CZ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altLang="cs-CZ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vrcholový sport a sportovní reprezentaci: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</a:pPr>
            <a:endParaRPr lang="cs-CZ" altLang="cs-CZ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800" b="1" u="sng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OZZ </a:t>
            </a:r>
            <a:r>
              <a:rPr lang="cs-CZ" altLang="cs-CZ" sz="2800" b="1" u="sng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CS MV</a:t>
            </a: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(Praha, MUDr. </a:t>
            </a:r>
            <a:r>
              <a:rPr lang="cs-CZ" altLang="cs-CZ" sz="26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Matouš) </a:t>
            </a: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Zdravotní péče, rehabilitace a regenerace pro sportovce v gesci MV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r>
              <a:rPr lang="cs-CZ" altLang="cs-CZ" sz="2800" b="1" u="sng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ZO ASC Dukla</a:t>
            </a: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(Praha, Liberec, MUDr. </a:t>
            </a:r>
            <a:r>
              <a:rPr lang="cs-CZ" altLang="cs-CZ" sz="2600" b="1" dirty="0" err="1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Gronych</a:t>
            </a:r>
            <a:r>
              <a:rPr lang="cs-CZ" altLang="cs-CZ" sz="2600" b="1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) – Zdravotní péče, rehabilitace a regenerace pro sportovce v gesci MO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</a:pPr>
            <a:endParaRPr lang="cs-CZ" altLang="cs-CZ" sz="26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C8E3FB"/>
              </a:buClr>
              <a:buSzPct val="95000"/>
              <a:buFont typeface="Wingdings" pitchFamily="2" charset="2"/>
              <a:buChar char="ü"/>
            </a:pPr>
            <a:endParaRPr lang="cs-CZ" altLang="cs-CZ" sz="26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>
              <a:spcAft>
                <a:spcPts val="1200"/>
              </a:spcAft>
              <a:buClr>
                <a:srgbClr val="C8E3FB"/>
              </a:buClr>
              <a:buSzPct val="95000"/>
            </a:pPr>
            <a:endParaRPr lang="cs-CZ" altLang="cs-CZ" sz="26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87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523" y="1"/>
            <a:ext cx="4016896" cy="659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271" y="-1"/>
            <a:ext cx="4005206" cy="657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84284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532" y="836713"/>
            <a:ext cx="8670168" cy="1580837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 smtClean="0"/>
              <a:t>Děkuji za pozornost</a:t>
            </a:r>
            <a:endParaRPr lang="en-US" sz="4800" b="1" dirty="0"/>
          </a:p>
        </p:txBody>
      </p:sp>
      <p:pic>
        <p:nvPicPr>
          <p:cNvPr id="2050" name="Picture 2" descr="C:\Users\jardav\Documents\Odborné\fotky RIO výběr\DSC023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856184" y="2798175"/>
            <a:ext cx="4057259" cy="3296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1711786"/>
      </p:ext>
    </p:extLst>
  </p:cSld>
  <p:clrMapOvr>
    <a:masterClrMapping/>
  </p:clrMapOvr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837</TotalTime>
  <Words>2452</Words>
  <Application>Microsoft Office PowerPoint</Application>
  <PresentationFormat>A4 (210 x 297 mm)</PresentationFormat>
  <Paragraphs>553</Paragraphs>
  <Slides>91</Slides>
  <Notes>73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91</vt:i4>
      </vt:variant>
    </vt:vector>
  </HeadingPairs>
  <TitlesOfParts>
    <vt:vector size="93" baseType="lpstr">
      <vt:lpstr>Aerodynamika</vt:lpstr>
      <vt:lpstr>Graf</vt:lpstr>
      <vt:lpstr>Zdravotní zajištění vrchol. sportu a sportovní reprezentace ČR   Zkušenosti ze zdravotního zabezpečení Českého olympijského týmu v letech 2000 - 2016</vt:lpstr>
      <vt:lpstr>Stručný přehled  zdravotního zajištění české sportovní reprezentace  a jeho současný stav </vt:lpstr>
      <vt:lpstr>Prezentace aplikace PowerPoint</vt:lpstr>
      <vt:lpstr>Zdravotní zabezpečení na úrovni sportovních  svazů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Úloha regionálních pracovišť</vt:lpstr>
      <vt:lpstr>Emergentní služby (po pracovní době a volné dny)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Zdravotnická legislativa pro sport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Sportovní prohlídky – platná legislativa, MUDr. Kr. Slabý</vt:lpstr>
      <vt:lpstr>Legislativní rámec</vt:lpstr>
      <vt:lpstr>Minimální náplň prohlídky</vt:lpstr>
      <vt:lpstr>Odborná stanoviska</vt:lpstr>
      <vt:lpstr>Účel sportovní prohlídky</vt:lpstr>
      <vt:lpstr>Prevence náhlého úmrtí při sportu</vt:lpstr>
      <vt:lpstr>Náhlá KV úmrtí u dětské populace a mladých </vt:lpstr>
      <vt:lpstr>Doporučení k optimálnímu provádění sportovních prohlídek ve vrcholovém sportu</vt:lpstr>
      <vt:lpstr>Prezentace aplikace PowerPoint</vt:lpstr>
      <vt:lpstr>Prezentace aplikace PowerPoint</vt:lpstr>
      <vt:lpstr>Prezentace aplikace PowerPoint</vt:lpstr>
      <vt:lpstr>Prezentace aplikace PowerPoint</vt:lpstr>
      <vt:lpstr>  </vt:lpstr>
      <vt:lpstr>Prezentace aplikace PowerPoint</vt:lpstr>
      <vt:lpstr>Prezentace aplikace PowerPoint</vt:lpstr>
      <vt:lpstr>Prezentace aplikace PowerPoint</vt:lpstr>
      <vt:lpstr>Prezentace aplikace PowerPoint</vt:lpstr>
      <vt:lpstr>II.Fakultativní (doplňková) vyšetření (prováděná dle uvážení lékaře nebo na přání sportovce nebo vysílající organizace)</vt:lpstr>
      <vt:lpstr>Specifické zdravotní a fyziologické aspekty při jednotlivých OH</vt:lpstr>
      <vt:lpstr>Sydney 2000 </vt:lpstr>
      <vt:lpstr> Salt Lake City 2002 </vt:lpstr>
      <vt:lpstr>Athény 2004 </vt:lpstr>
      <vt:lpstr>SPECIFICKÉ POŽADAVKY - PŘÍRUČKA</vt:lpstr>
      <vt:lpstr>Prezentace aplikace PowerPoint</vt:lpstr>
      <vt:lpstr>      Torino 2006 </vt:lpstr>
      <vt:lpstr>Beijing 2008 </vt:lpstr>
      <vt:lpstr>…. a také my - vložení filtrační  tkaniny do výdechů klimatizace </vt:lpstr>
      <vt:lpstr>Prezentace aplikace PowerPoint</vt:lpstr>
      <vt:lpstr>Prezentace aplikace PowerPoint</vt:lpstr>
      <vt:lpstr> </vt:lpstr>
      <vt:lpstr>Vancouver 2010 </vt:lpstr>
      <vt:lpstr>Posílení imunity</vt:lpstr>
      <vt:lpstr>Prezentace aplikace PowerPoint</vt:lpstr>
      <vt:lpstr>Vyzkoušené schéma k překonání poruch spánkového rytmu</vt:lpstr>
      <vt:lpstr>LONDON 2012 </vt:lpstr>
      <vt:lpstr>Minimální nemocnost i úrazovost</vt:lpstr>
      <vt:lpstr>Prezentace aplikace PowerPoint</vt:lpstr>
      <vt:lpstr>Prezentace aplikace PowerPoint</vt:lpstr>
      <vt:lpstr>Prezentace aplikace PowerPoint</vt:lpstr>
      <vt:lpstr>The IOC Injury surveillance system v Pekingu 2008</vt:lpstr>
      <vt:lpstr>Prezentace aplikace PowerPoint</vt:lpstr>
      <vt:lpstr>SOČI 2014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Medical team</vt:lpstr>
      <vt:lpstr>Materiální zabezpečení</vt:lpstr>
      <vt:lpstr>Prezentace aplikace PowerPoint</vt:lpstr>
      <vt:lpstr>Materiální zabezpečení</vt:lpstr>
      <vt:lpstr>Medicínské zabezpečení</vt:lpstr>
      <vt:lpstr>ZIKA</vt:lpstr>
      <vt:lpstr>Prezentace aplikace PowerPoint</vt:lpstr>
      <vt:lpstr>ZIKA II.</vt:lpstr>
      <vt:lpstr>ZIKA po příjezdu</vt:lpstr>
      <vt:lpstr>Lékařské zabezpečení RIO 2016</vt:lpstr>
      <vt:lpstr>Dotazníková studie olympioniků – portfolio očkování</vt:lpstr>
      <vt:lpstr>ALL-IMP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Stluka</dc:creator>
  <cp:lastModifiedBy>primar</cp:lastModifiedBy>
  <cp:revision>38</cp:revision>
  <dcterms:created xsi:type="dcterms:W3CDTF">2011-09-21T08:14:56Z</dcterms:created>
  <dcterms:modified xsi:type="dcterms:W3CDTF">2016-11-22T10:56:27Z</dcterms:modified>
</cp:coreProperties>
</file>