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6" r:id="rId4"/>
    <p:sldId id="287" r:id="rId5"/>
    <p:sldId id="28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6" r:id="rId16"/>
    <p:sldId id="275" r:id="rId17"/>
    <p:sldId id="274" r:id="rId18"/>
    <p:sldId id="273" r:id="rId19"/>
    <p:sldId id="277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60"/>
  </p:normalViewPr>
  <p:slideViewPr>
    <p:cSldViewPr>
      <p:cViewPr varScale="1">
        <p:scale>
          <a:sx n="86" d="100"/>
          <a:sy n="86" d="100"/>
        </p:scale>
        <p:origin x="-17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25D4-3C11-4301-BF4B-89ABEFC2FFB0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790D-1C96-4E0D-A18F-E4539AA967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25D4-3C11-4301-BF4B-89ABEFC2FFB0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790D-1C96-4E0D-A18F-E4539AA967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25D4-3C11-4301-BF4B-89ABEFC2FFB0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790D-1C96-4E0D-A18F-E4539AA967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25D4-3C11-4301-BF4B-89ABEFC2FFB0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790D-1C96-4E0D-A18F-E4539AA967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25D4-3C11-4301-BF4B-89ABEFC2FFB0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790D-1C96-4E0D-A18F-E4539AA967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25D4-3C11-4301-BF4B-89ABEFC2FFB0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790D-1C96-4E0D-A18F-E4539AA967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25D4-3C11-4301-BF4B-89ABEFC2FFB0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790D-1C96-4E0D-A18F-E4539AA967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25D4-3C11-4301-BF4B-89ABEFC2FFB0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790D-1C96-4E0D-A18F-E4539AA967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25D4-3C11-4301-BF4B-89ABEFC2FFB0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790D-1C96-4E0D-A18F-E4539AA967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25D4-3C11-4301-BF4B-89ABEFC2FFB0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790D-1C96-4E0D-A18F-E4539AA967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25D4-3C11-4301-BF4B-89ABEFC2FFB0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790D-1C96-4E0D-A18F-E4539AA967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D25D4-3C11-4301-BF4B-89ABEFC2FFB0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C790D-1C96-4E0D-A18F-E4539AA9670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365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293096"/>
            <a:ext cx="914400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67544" y="4766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Proč není zmenšený dospělý ? 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1268760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Vyvíjí se, roste, mění své proporce:</a:t>
            </a:r>
          </a:p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* tělesné (fyziologické i patofyziologické)</a:t>
            </a:r>
          </a:p>
          <a:p>
            <a:r>
              <a:rPr lang="cs-CZ" sz="3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* duševní</a:t>
            </a:r>
          </a:p>
          <a:p>
            <a:r>
              <a:rPr lang="cs-CZ" sz="3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* sociální  </a:t>
            </a:r>
            <a:endParaRPr lang="cs-CZ" sz="3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86678"/>
            <a:ext cx="6216030" cy="447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67544" y="4766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Proč není zmenšený dospělý ? 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1268760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Vyvíjí se, roste, mění své proporce:</a:t>
            </a:r>
          </a:p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* tělesné (fyziologické i patofyziologické)</a:t>
            </a:r>
          </a:p>
          <a:p>
            <a:r>
              <a:rPr lang="cs-CZ" sz="3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* duševní</a:t>
            </a:r>
          </a:p>
          <a:p>
            <a:r>
              <a:rPr lang="cs-CZ" sz="3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* sociální  </a:t>
            </a:r>
            <a:endParaRPr lang="cs-CZ" sz="3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3212976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Spektrum chorob je jiné:</a:t>
            </a:r>
          </a:p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* více vrozených vývojových vad a  </a:t>
            </a:r>
          </a:p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dědičných chorob</a:t>
            </a:r>
          </a:p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* kratší expozice zevním vlivům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67544" y="4766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Proč není zmenšený dospělý ? 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1268760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Vyvíjí se, roste, mění své proporce:</a:t>
            </a:r>
          </a:p>
          <a:p>
            <a:r>
              <a:rPr lang="cs-CZ" sz="3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* tělesné (fyziologické i patofyziologické)</a:t>
            </a:r>
          </a:p>
          <a:p>
            <a:r>
              <a:rPr lang="cs-CZ" sz="3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* duševní</a:t>
            </a:r>
          </a:p>
          <a:p>
            <a:r>
              <a:rPr lang="cs-CZ" sz="3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* sociální  </a:t>
            </a:r>
            <a:endParaRPr lang="cs-CZ" sz="3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3212976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Spektrum chorob je jiné:</a:t>
            </a:r>
          </a:p>
          <a:p>
            <a:r>
              <a:rPr lang="cs-CZ" sz="3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* více vrozených vývojových vad a  </a:t>
            </a:r>
          </a:p>
          <a:p>
            <a:r>
              <a:rPr lang="cs-CZ" sz="3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 dědičných chorob</a:t>
            </a:r>
          </a:p>
          <a:p>
            <a:r>
              <a:rPr lang="cs-CZ" sz="3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* kratší expozice zevním vlivům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515719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Zásadnější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význam prevence:</a:t>
            </a:r>
          </a:p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* primární – očkování</a:t>
            </a:r>
          </a:p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* sekundární – novorozenecký </a:t>
            </a: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screening</a:t>
            </a:r>
            <a:endParaRPr lang="cs-CZ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fnmotol.cz/public/galleries/1/153/obrazek-historie-karlovonam.jpg?6051d5b59ffcb92b18304ddc9bac6b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20888"/>
            <a:ext cx="3840427" cy="259228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67544" y="4766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Vznik samostatného oboru: 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26876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Hippokrates, nalezince v </a:t>
            </a:r>
            <a:r>
              <a:rPr lang="cs-CZ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18.století</a:t>
            </a:r>
            <a:endParaRPr lang="cs-CZ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1842 Med.dr. </a:t>
            </a: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E.Kratzmann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Dětská nemocnice u sv. Lazara</a:t>
            </a:r>
          </a:p>
        </p:txBody>
      </p:sp>
      <p:sp>
        <p:nvSpPr>
          <p:cNvPr id="8" name="Elipsa 7"/>
          <p:cNvSpPr/>
          <p:nvPr/>
        </p:nvSpPr>
        <p:spPr>
          <a:xfrm>
            <a:off x="5004048" y="371703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23528" y="3284984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GOSH</a:t>
            </a:r>
            <a:r>
              <a:rPr lang="cs-CZ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v Londýně: 1852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95536" y="515719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Obor na UK: 1854 prof.  </a:t>
            </a: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B.Neureutter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</a:t>
            </a:r>
            <a:r>
              <a:rPr lang="cs-CZ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(334)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3528" y="26064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Proč být pediatrem ?</a:t>
            </a:r>
            <a:endParaRPr lang="cs-CZ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E:\veletrh\663049-sick-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580725" cy="2016224"/>
          </a:xfrm>
          <a:prstGeom prst="rect">
            <a:avLst/>
          </a:prstGeom>
          <a:noFill/>
        </p:spPr>
      </p:pic>
      <p:sp>
        <p:nvSpPr>
          <p:cNvPr id="8" name="Šipka dolů 7"/>
          <p:cNvSpPr/>
          <p:nvPr/>
        </p:nvSpPr>
        <p:spPr>
          <a:xfrm>
            <a:off x="1907704" y="3212976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39552" y="378904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Diagnóza ???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3528" y="26064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Proč být pediatrem ?</a:t>
            </a:r>
            <a:endParaRPr lang="cs-CZ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E:\veletrh\663049-sick-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580725" cy="2016224"/>
          </a:xfrm>
          <a:prstGeom prst="rect">
            <a:avLst/>
          </a:prstGeom>
          <a:noFill/>
        </p:spPr>
      </p:pic>
      <p:sp>
        <p:nvSpPr>
          <p:cNvPr id="8" name="Šipka dolů 7"/>
          <p:cNvSpPr/>
          <p:nvPr/>
        </p:nvSpPr>
        <p:spPr>
          <a:xfrm>
            <a:off x="1907704" y="3212976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139952" y="1268760"/>
            <a:ext cx="2592288" cy="26776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Anamneza</a:t>
            </a:r>
            <a:endParaRPr lang="cs-CZ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Fyzikální vyš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Laboratorní vyš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Zobrazovací vyš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Znalosti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Zkušenost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Etika</a:t>
            </a:r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Šipka dolů 9"/>
          <p:cNvSpPr/>
          <p:nvPr/>
        </p:nvSpPr>
        <p:spPr>
          <a:xfrm rot="5400000">
            <a:off x="3707904" y="1988840"/>
            <a:ext cx="360040" cy="504056"/>
          </a:xfrm>
          <a:prstGeom prst="downArrow">
            <a:avLst>
              <a:gd name="adj1" fmla="val 50000"/>
              <a:gd name="adj2" fmla="val 469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39552" y="378904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Diagnóza ???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3528" y="26064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Proč být pediatrem ?</a:t>
            </a:r>
            <a:endParaRPr lang="cs-CZ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E:\veletrh\663049-sick-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580725" cy="2016224"/>
          </a:xfrm>
          <a:prstGeom prst="rect">
            <a:avLst/>
          </a:prstGeom>
          <a:noFill/>
        </p:spPr>
      </p:pic>
      <p:pic>
        <p:nvPicPr>
          <p:cNvPr id="27650" name="Picture 2" descr="Pneumonia seen in one of the lung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7"/>
            <a:ext cx="3600400" cy="2247345"/>
          </a:xfrm>
          <a:prstGeom prst="rect">
            <a:avLst/>
          </a:prstGeom>
          <a:noFill/>
        </p:spPr>
      </p:pic>
      <p:sp>
        <p:nvSpPr>
          <p:cNvPr id="8" name="Šipka dolů 7"/>
          <p:cNvSpPr/>
          <p:nvPr/>
        </p:nvSpPr>
        <p:spPr>
          <a:xfrm>
            <a:off x="1907704" y="3212976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123728" y="41490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Pneumonie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139952" y="1268760"/>
            <a:ext cx="2592288" cy="26776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Anamneza</a:t>
            </a:r>
            <a:endParaRPr lang="cs-CZ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Fyzikální vyš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Laboratorní vyš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Zobrazovací vyš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Znalosti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Zkušenost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Etika</a:t>
            </a:r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Šipka dolů 9"/>
          <p:cNvSpPr/>
          <p:nvPr/>
        </p:nvSpPr>
        <p:spPr>
          <a:xfrm rot="5400000">
            <a:off x="3707904" y="1988840"/>
            <a:ext cx="360040" cy="504056"/>
          </a:xfrm>
          <a:prstGeom prst="downArrow">
            <a:avLst>
              <a:gd name="adj1" fmla="val 50000"/>
              <a:gd name="adj2" fmla="val 469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moda.sk/e/sites/www.moda.sk/Autori/LibuseCihakova/20080722_Penicilin_A_Nahoda/image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67" y="5805264"/>
            <a:ext cx="1944749" cy="105273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3528" y="26064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Proč být pediatrem ?</a:t>
            </a:r>
            <a:endParaRPr lang="cs-CZ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E:\veletrh\663049-sick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580725" cy="2016224"/>
          </a:xfrm>
          <a:prstGeom prst="rect">
            <a:avLst/>
          </a:prstGeom>
          <a:noFill/>
        </p:spPr>
      </p:pic>
      <p:pic>
        <p:nvPicPr>
          <p:cNvPr id="27650" name="Picture 2" descr="Pneumonia seen in one of the lung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7"/>
            <a:ext cx="3600400" cy="2247345"/>
          </a:xfrm>
          <a:prstGeom prst="rect">
            <a:avLst/>
          </a:prstGeom>
          <a:noFill/>
        </p:spPr>
      </p:pic>
      <p:sp>
        <p:nvSpPr>
          <p:cNvPr id="8" name="Šipka dolů 7"/>
          <p:cNvSpPr/>
          <p:nvPr/>
        </p:nvSpPr>
        <p:spPr>
          <a:xfrm>
            <a:off x="1907704" y="3212976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123728" y="41490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Pneumonie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139952" y="1268760"/>
            <a:ext cx="2592288" cy="26776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Anamneza</a:t>
            </a:r>
            <a:endParaRPr lang="cs-CZ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Fyzikální vyš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Laboratorní vyš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Zobrazovací vyš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Znalosti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Zkušenost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Etika</a:t>
            </a:r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Šipka dolů 9"/>
          <p:cNvSpPr/>
          <p:nvPr/>
        </p:nvSpPr>
        <p:spPr>
          <a:xfrm rot="5400000">
            <a:off x="3707904" y="1988840"/>
            <a:ext cx="360040" cy="504056"/>
          </a:xfrm>
          <a:prstGeom prst="downArrow">
            <a:avLst>
              <a:gd name="adj1" fmla="val 50000"/>
              <a:gd name="adj2" fmla="val 469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1979712" y="5589240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123728" y="6165304"/>
            <a:ext cx="1080120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Léčba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E:\veletrh\s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691" y="3933056"/>
            <a:ext cx="4176773" cy="2783520"/>
          </a:xfrm>
          <a:prstGeom prst="rect">
            <a:avLst/>
          </a:prstGeom>
          <a:noFill/>
        </p:spPr>
      </p:pic>
      <p:pic>
        <p:nvPicPr>
          <p:cNvPr id="27652" name="Picture 4" descr="http://www.moda.sk/e/sites/www.moda.sk/Autori/LibuseCihakova/20080722_Penicilin_A_Nahoda/images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67" y="5805264"/>
            <a:ext cx="1944749" cy="105273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3528" y="26064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Proč být pediatrem ?</a:t>
            </a:r>
            <a:endParaRPr lang="cs-CZ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E:\veletrh\663049-sick-ch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3580725" cy="2016224"/>
          </a:xfrm>
          <a:prstGeom prst="rect">
            <a:avLst/>
          </a:prstGeom>
          <a:noFill/>
        </p:spPr>
      </p:pic>
      <p:pic>
        <p:nvPicPr>
          <p:cNvPr id="27650" name="Picture 2" descr="Pneumonia seen in one of the lung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7"/>
            <a:ext cx="3600400" cy="2247345"/>
          </a:xfrm>
          <a:prstGeom prst="rect">
            <a:avLst/>
          </a:prstGeom>
          <a:noFill/>
        </p:spPr>
      </p:pic>
      <p:sp>
        <p:nvSpPr>
          <p:cNvPr id="8" name="Šipka dolů 7"/>
          <p:cNvSpPr/>
          <p:nvPr/>
        </p:nvSpPr>
        <p:spPr>
          <a:xfrm>
            <a:off x="1907704" y="3212976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123728" y="41490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Pneumonie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139952" y="1268760"/>
            <a:ext cx="2592288" cy="26776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Anamneza</a:t>
            </a:r>
            <a:endParaRPr lang="cs-CZ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Fyzikální vyš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Laboratorní vyš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Zobrazovací vyš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Znalosti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Zkušenost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Etika</a:t>
            </a:r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Šipka dolů 9"/>
          <p:cNvSpPr/>
          <p:nvPr/>
        </p:nvSpPr>
        <p:spPr>
          <a:xfrm rot="5400000">
            <a:off x="3707904" y="1988840"/>
            <a:ext cx="360040" cy="504056"/>
          </a:xfrm>
          <a:prstGeom prst="downArrow">
            <a:avLst>
              <a:gd name="adj1" fmla="val 50000"/>
              <a:gd name="adj2" fmla="val 469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1979712" y="5589240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123728" y="6165304"/>
            <a:ext cx="1080120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Léčba</a:t>
            </a:r>
          </a:p>
        </p:txBody>
      </p:sp>
      <p:sp>
        <p:nvSpPr>
          <p:cNvPr id="14" name="Šipka dolů 13"/>
          <p:cNvSpPr/>
          <p:nvPr/>
        </p:nvSpPr>
        <p:spPr>
          <a:xfrm rot="16200000">
            <a:off x="3707904" y="5805264"/>
            <a:ext cx="360040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236296" y="602128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Úzdrava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E:\veletrh\s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691" y="3933056"/>
            <a:ext cx="4176773" cy="2783520"/>
          </a:xfrm>
          <a:prstGeom prst="rect">
            <a:avLst/>
          </a:prstGeom>
          <a:noFill/>
        </p:spPr>
      </p:pic>
      <p:pic>
        <p:nvPicPr>
          <p:cNvPr id="27652" name="Picture 4" descr="http://www.moda.sk/e/sites/www.moda.sk/Autori/LibuseCihakova/20080722_Penicilin_A_Nahoda/images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67" y="5805264"/>
            <a:ext cx="1944749" cy="105273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3528" y="26064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Satisfakce !</a:t>
            </a:r>
            <a:endParaRPr lang="cs-CZ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E:\veletrh\663049-sick-ch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3580725" cy="2016224"/>
          </a:xfrm>
          <a:prstGeom prst="rect">
            <a:avLst/>
          </a:prstGeom>
          <a:noFill/>
        </p:spPr>
      </p:pic>
      <p:pic>
        <p:nvPicPr>
          <p:cNvPr id="27650" name="Picture 2" descr="Pneumonia seen in one of the lung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7"/>
            <a:ext cx="3600400" cy="2247345"/>
          </a:xfrm>
          <a:prstGeom prst="rect">
            <a:avLst/>
          </a:prstGeom>
          <a:noFill/>
        </p:spPr>
      </p:pic>
      <p:sp>
        <p:nvSpPr>
          <p:cNvPr id="8" name="Šipka dolů 7"/>
          <p:cNvSpPr/>
          <p:nvPr/>
        </p:nvSpPr>
        <p:spPr>
          <a:xfrm>
            <a:off x="1907704" y="3212976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123728" y="41490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Pneumonie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139952" y="1268760"/>
            <a:ext cx="2592288" cy="26776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Anamneza</a:t>
            </a:r>
            <a:endParaRPr lang="cs-CZ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Fyzikální vyš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Laboratorní vyš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Zobrazovací vyš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Znalosti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Zkušenost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Etika</a:t>
            </a:r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Šipka dolů 9"/>
          <p:cNvSpPr/>
          <p:nvPr/>
        </p:nvSpPr>
        <p:spPr>
          <a:xfrm rot="5400000">
            <a:off x="3707904" y="1988840"/>
            <a:ext cx="360040" cy="504056"/>
          </a:xfrm>
          <a:prstGeom prst="downArrow">
            <a:avLst>
              <a:gd name="adj1" fmla="val 50000"/>
              <a:gd name="adj2" fmla="val 469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1979712" y="5589240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123728" y="6165304"/>
            <a:ext cx="1080120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Léčba</a:t>
            </a:r>
          </a:p>
        </p:txBody>
      </p:sp>
      <p:sp>
        <p:nvSpPr>
          <p:cNvPr id="14" name="Šipka dolů 13"/>
          <p:cNvSpPr/>
          <p:nvPr/>
        </p:nvSpPr>
        <p:spPr>
          <a:xfrm rot="16200000">
            <a:off x="3707904" y="5805264"/>
            <a:ext cx="360040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236296" y="602128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Úzdrava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196752"/>
            <a:ext cx="2055821" cy="321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Šipka dolů 15"/>
          <p:cNvSpPr/>
          <p:nvPr/>
        </p:nvSpPr>
        <p:spPr>
          <a:xfrm rot="10800000">
            <a:off x="7969474" y="4446296"/>
            <a:ext cx="360040" cy="710896"/>
          </a:xfrm>
          <a:prstGeom prst="downArrow">
            <a:avLst>
              <a:gd name="adj1" fmla="val 50000"/>
              <a:gd name="adj2" fmla="val 469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ed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4365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293096"/>
            <a:ext cx="914400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23528" y="260648"/>
            <a:ext cx="84969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Charakteristika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specifika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oboru:</a:t>
            </a:r>
          </a:p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 pediatrie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cs-CZ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0750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Jak se stát pediatrem ?</a:t>
            </a:r>
            <a:endParaRPr lang="cs-CZ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1224136" cy="125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411760" y="1484784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Pregraduální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studium: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256490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4.roč</a:t>
            </a:r>
            <a:r>
              <a:rPr lang="cs-C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Pediatrie,</a:t>
            </a:r>
            <a:r>
              <a:rPr lang="cs-C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gynekologie a porodnictví</a:t>
            </a:r>
          </a:p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20/114/Z+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Zk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</a:t>
            </a:r>
            <a:endParaRPr lang="cs-CZ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4005064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5.roč</a:t>
            </a:r>
            <a:r>
              <a:rPr lang="cs-C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Dětské lékařství I     </a:t>
            </a:r>
            <a:r>
              <a:rPr lang="cs-CZ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/56/Z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</a:t>
            </a:r>
            <a:endParaRPr lang="cs-CZ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522920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6.roč</a:t>
            </a:r>
            <a:r>
              <a:rPr lang="cs-C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Dětské lékařství II     </a:t>
            </a:r>
            <a:r>
              <a:rPr lang="cs-CZ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/120/Z+část 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SRZK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</a:t>
            </a:r>
            <a:endParaRPr lang="cs-CZ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23528" y="4077072"/>
            <a:ext cx="86409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VP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Praktické lékařství pro děti a dorost </a:t>
            </a:r>
          </a:p>
          <a:p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cs-CZ" sz="3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4 roky, </a:t>
            </a:r>
            <a:r>
              <a:rPr lang="cs-CZ" sz="32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IPVZ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měs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kmen + 24 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měs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výcvik </a:t>
            </a:r>
          </a:p>
          <a:p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(32 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měs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na akreditovaném lůžkovém    </a:t>
            </a:r>
          </a:p>
          <a:p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pracovišti formou rezidentury). Atestace.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1520" y="2276872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VP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Dětské lékařství </a:t>
            </a:r>
            <a:r>
              <a:rPr lang="cs-CZ" sz="3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5 let, </a:t>
            </a:r>
            <a:r>
              <a:rPr lang="cs-CZ" sz="32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LF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měs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kmen + 36 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měs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výcvik</a:t>
            </a:r>
          </a:p>
          <a:p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akreditovaná pracoviště I. a II. typu. Atestace.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Jak se stát pediatrem ?</a:t>
            </a:r>
            <a:endParaRPr lang="cs-CZ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988840"/>
            <a:ext cx="1296144" cy="13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411760" y="1484784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Postgraduální studium: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696005"/>
            <a:ext cx="1224136" cy="128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79512" y="2204864"/>
            <a:ext cx="89644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Neonatologie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roky;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Dorostové lékařství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roky</a:t>
            </a:r>
            <a:endParaRPr lang="cs-CZ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Dětská a dorostová psychiatrie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 roky;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Dětská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dermatovenerologie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 roky;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gastroenterologie a </a:t>
            </a:r>
            <a:r>
              <a:rPr lang="cs-CZ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hepatologie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 roky; </a:t>
            </a:r>
            <a:r>
              <a:rPr lang="cs-CZ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nefrologie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roky;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neurologie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 roky;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hematologie a onkologie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roky;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ORL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 roky; </a:t>
            </a:r>
            <a:r>
              <a:rPr lang="cs-CZ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pneumologie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roky;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radiologie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 roky;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revmatologie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roky;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intenzivní medicína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roky;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klinická farmakologie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roky;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klinická osteologie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 rok;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tělovýchovné lékařství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 rok;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urgentní medicína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roky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Jak se stát pediatrem ?</a:t>
            </a:r>
            <a:endParaRPr lang="cs-CZ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19672" y="148478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Nástavbové obory/</a:t>
            </a: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cert.kurzy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cs-CZ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IPVZ</a:t>
            </a:r>
            <a:r>
              <a:rPr lang="cs-CZ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1008112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79512" y="2636912"/>
            <a:ext cx="87129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Alergologie a klinická imunologie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 roky</a:t>
            </a:r>
          </a:p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Diabetologie a endokrinologie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 roky</a:t>
            </a:r>
          </a:p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Hematologie a transfuzní lékařství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2,5 roku</a:t>
            </a:r>
          </a:p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Infekční lékařství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roky</a:t>
            </a:r>
          </a:p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Klinická biochemie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 roky</a:t>
            </a:r>
          </a:p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Lékařská genetika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roky</a:t>
            </a:r>
          </a:p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Rehabilitační a fyzikální medicína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 roky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Jak se stát pediatrem ?</a:t>
            </a:r>
            <a:endParaRPr lang="cs-CZ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19672" y="1484784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Základní obory po 24 </a:t>
            </a: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měs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kmeni,</a:t>
            </a:r>
            <a:r>
              <a:rPr lang="cs-CZ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IPVZ</a:t>
            </a:r>
            <a:r>
              <a:rPr lang="cs-CZ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102988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79512" y="299695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Fyziologie a patofyziologie člověka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roky</a:t>
            </a:r>
            <a:endParaRPr lang="cs-CZ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Molekulární a buněčná biologie, genetika a    </a:t>
            </a:r>
          </a:p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virologie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 roky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Imunologie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roky</a:t>
            </a:r>
          </a:p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Preventivní medicína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 roky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cs-CZ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cs-CZ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19672" y="148478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Obory doktorandského studia</a:t>
            </a:r>
            <a:r>
              <a:rPr lang="cs-CZ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1224136" cy="125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ed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4365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4293096"/>
            <a:ext cx="914400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23528" y="270892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Rozhodnutí je na vás</a:t>
            </a:r>
            <a:endParaRPr lang="cs-CZ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ed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4365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293096"/>
            <a:ext cx="914400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23528" y="260648"/>
            <a:ext cx="84969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Charakteristika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specifika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oboru:</a:t>
            </a:r>
          </a:p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 pediatrie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cs-CZ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Proč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jsem si daný obor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vybral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 Jak jsem se k danému oboru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dostal /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Proč mě daný obor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naplňuje: </a:t>
            </a:r>
          </a:p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proč být pediatrem?</a:t>
            </a:r>
            <a:endParaRPr lang="cs-CZ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ed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4365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293096"/>
            <a:ext cx="914400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23528" y="260648"/>
            <a:ext cx="84969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Charakteristika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specifika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oboru:</a:t>
            </a:r>
          </a:p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 pediatrie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cs-CZ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Proč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jsem si daný obor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vybral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 Jak jsem se k danému oboru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dostal /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Proč mě daný obor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naplňuje: </a:t>
            </a:r>
          </a:p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proč být pediatrem?</a:t>
            </a:r>
            <a:endParaRPr lang="cs-CZ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Nezbytné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vlastnosti lékaře pracujícího v tomto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oboru </a:t>
            </a:r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tomto oboru bych vůbec neměl uvažovat,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pokud…</a:t>
            </a:r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Největší úskalí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oboru … ?</a:t>
            </a:r>
          </a:p>
          <a:p>
            <a:pPr algn="ctr"/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ed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4365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293096"/>
            <a:ext cx="914400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23528" y="260648"/>
            <a:ext cx="849694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Charakteristika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specifika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oboru:</a:t>
            </a:r>
          </a:p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 pediatrie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cs-CZ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Proč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jsem si daný obor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vybral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 Jak jsem se k danému oboru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dostal /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Proč mě daný obor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naplňuje: </a:t>
            </a:r>
          </a:p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proč být pediatrem?</a:t>
            </a:r>
            <a:endParaRPr lang="cs-CZ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Nezbytné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vlastnosti lékaře pracujícího v tomto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oboru </a:t>
            </a:r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tomto oboru bych vůbec neměl uvažovat,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pokud…</a:t>
            </a:r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Největší úskalí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oboru … ?</a:t>
            </a:r>
          </a:p>
          <a:p>
            <a:pPr algn="ctr"/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Jak se stát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pediatrem?</a:t>
            </a:r>
            <a:endParaRPr lang="cs-CZ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83671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 je pediatrie ?</a:t>
            </a:r>
            <a:endParaRPr lang="cs-CZ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1916832"/>
            <a:ext cx="952536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παῖς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3600" b="1" dirty="0" err="1" smtClean="0">
                <a:latin typeface="Arial" pitchFamily="34" charset="0"/>
                <a:cs typeface="Arial" pitchFamily="34" charset="0"/>
              </a:rPr>
              <a:t>pais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=dítě) + </a:t>
            </a:r>
            <a:r>
              <a:rPr lang="cs-CZ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ιατρός</a:t>
            </a:r>
            <a:r>
              <a:rPr lang="cs-C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3600" b="1" dirty="0" err="1" smtClean="0">
                <a:latin typeface="Arial" pitchFamily="34" charset="0"/>
                <a:cs typeface="Arial" pitchFamily="34" charset="0"/>
              </a:rPr>
              <a:t>iatros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=lékař)</a:t>
            </a:r>
          </a:p>
          <a:p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 obor vnitřního lékařství zabývající se </a:t>
            </a:r>
          </a:p>
          <a:p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 péčí o zdraví ve věkové skupině</a:t>
            </a:r>
          </a:p>
          <a:p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 novorozenci  -  adolescenti  tj. v ČR </a:t>
            </a:r>
          </a:p>
          <a:p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 ve věku 0. – 1. den 19. roku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(jinde 14, 15,18)  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67544" y="47667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Základní paradigma oboru:</a:t>
            </a:r>
          </a:p>
          <a:p>
            <a:r>
              <a:rPr lang="cs-C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Dítě není zmenšený dospělý (</a:t>
            </a:r>
            <a:r>
              <a:rPr lang="cs-CZ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homunculus</a:t>
            </a:r>
            <a:r>
              <a:rPr lang="cs-C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unny links get ugly people in your e mail for f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3573016" cy="49228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67544" y="4766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Proč není zmenšený dospělý ? 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67544" y="4766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Proč není zmenšený dospělý ? 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1268760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Vyvíjí se, roste, mění své proporce:</a:t>
            </a:r>
          </a:p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* tělesné (fyziologické i patofyziologické)</a:t>
            </a:r>
          </a:p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* duševní</a:t>
            </a:r>
          </a:p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* sociální  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832</Words>
  <Application>Microsoft Office PowerPoint</Application>
  <PresentationFormat>Předvádění na obrazovce (4:3)</PresentationFormat>
  <Paragraphs>182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</vt:vector>
  </TitlesOfParts>
  <Company>FNKV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votavaf</dc:creator>
  <cp:lastModifiedBy>votavaf</cp:lastModifiedBy>
  <cp:revision>69</cp:revision>
  <dcterms:created xsi:type="dcterms:W3CDTF">2014-11-18T15:22:10Z</dcterms:created>
  <dcterms:modified xsi:type="dcterms:W3CDTF">2016-11-22T08:03:44Z</dcterms:modified>
</cp:coreProperties>
</file>